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61"/>
  </p:notesMasterIdLst>
  <p:handoutMasterIdLst>
    <p:handoutMasterId r:id="rId62"/>
  </p:handoutMasterIdLst>
  <p:sldIdLst>
    <p:sldId id="356" r:id="rId7"/>
    <p:sldId id="899" r:id="rId8"/>
    <p:sldId id="1423" r:id="rId9"/>
    <p:sldId id="359" r:id="rId10"/>
    <p:sldId id="360" r:id="rId11"/>
    <p:sldId id="1424" r:id="rId12"/>
    <p:sldId id="1376" r:id="rId13"/>
    <p:sldId id="894" r:id="rId14"/>
    <p:sldId id="1435" r:id="rId15"/>
    <p:sldId id="1433" r:id="rId16"/>
    <p:sldId id="1430" r:id="rId17"/>
    <p:sldId id="1437" r:id="rId18"/>
    <p:sldId id="1438" r:id="rId19"/>
    <p:sldId id="1434" r:id="rId20"/>
    <p:sldId id="1439" r:id="rId21"/>
    <p:sldId id="405" r:id="rId22"/>
    <p:sldId id="1440" r:id="rId23"/>
    <p:sldId id="881" r:id="rId24"/>
    <p:sldId id="432" r:id="rId25"/>
    <p:sldId id="1431" r:id="rId26"/>
    <p:sldId id="434" r:id="rId27"/>
    <p:sldId id="1432" r:id="rId28"/>
    <p:sldId id="1447" r:id="rId29"/>
    <p:sldId id="1377" r:id="rId30"/>
    <p:sldId id="382" r:id="rId31"/>
    <p:sldId id="1429" r:id="rId32"/>
    <p:sldId id="1428" r:id="rId33"/>
    <p:sldId id="1427" r:id="rId34"/>
    <p:sldId id="1442" r:id="rId35"/>
    <p:sldId id="1449" r:id="rId36"/>
    <p:sldId id="417" r:id="rId37"/>
    <p:sldId id="416" r:id="rId38"/>
    <p:sldId id="421" r:id="rId39"/>
    <p:sldId id="1446" r:id="rId40"/>
    <p:sldId id="1450" r:id="rId41"/>
    <p:sldId id="427" r:id="rId42"/>
    <p:sldId id="883" r:id="rId43"/>
    <p:sldId id="887" r:id="rId44"/>
    <p:sldId id="396" r:id="rId45"/>
    <p:sldId id="890" r:id="rId46"/>
    <p:sldId id="889" r:id="rId47"/>
    <p:sldId id="1451" r:id="rId48"/>
    <p:sldId id="426" r:id="rId49"/>
    <p:sldId id="399" r:id="rId50"/>
    <p:sldId id="400" r:id="rId51"/>
    <p:sldId id="401" r:id="rId52"/>
    <p:sldId id="891" r:id="rId53"/>
    <p:sldId id="892" r:id="rId54"/>
    <p:sldId id="1422" r:id="rId55"/>
    <p:sldId id="1452" r:id="rId56"/>
    <p:sldId id="1443" r:id="rId57"/>
    <p:sldId id="1444" r:id="rId58"/>
    <p:sldId id="388" r:id="rId59"/>
    <p:sldId id="35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 autoAdjust="0"/>
    <p:restoredTop sz="96460" autoAdjust="0"/>
  </p:normalViewPr>
  <p:slideViewPr>
    <p:cSldViewPr snapToGrid="0">
      <p:cViewPr varScale="1">
        <p:scale>
          <a:sx n="107" d="100"/>
          <a:sy n="107" d="100"/>
        </p:scale>
        <p:origin x="184" y="736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1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07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02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04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8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4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&amp;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FE6CB-FD85-40DB-85A8-736A482E0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150"/>
          <a:stretch/>
        </p:blipFill>
        <p:spPr>
          <a:xfrm>
            <a:off x="5639490" y="2009490"/>
            <a:ext cx="6527193" cy="4843035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0999" y="1152000"/>
            <a:ext cx="6362699" cy="5220000"/>
          </a:xfrm>
        </p:spPr>
        <p:txBody>
          <a:bodyPr vert="horz" lIns="0" tIns="9144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0999" y="380999"/>
            <a:ext cx="6362699" cy="648000"/>
          </a:xfrm>
        </p:spPr>
        <p:txBody>
          <a:bodyPr vert="horz" lIns="0" tIns="45720" rIns="0" bIns="0" rtlCol="0" anchor="t" anchorCtr="0">
            <a:no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 dirty="0"/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3391267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  <p:sldLayoutId id="2147483725" r:id="rId16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quantumexperience.ng.bluemix.net/qx/account/advanced" TargetMode="External"/><Relationship Id="rId4" Type="http://schemas.openxmlformats.org/officeDocument/2006/relationships/hyperlink" Target="https://quantumexperience.ng.bluemix.net/qx/edito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sDH7V" TargetMode="Externa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_autodoc/qiskit.html" TargetMode="External"/><Relationship Id="rId2" Type="http://schemas.openxmlformats.org/officeDocument/2006/relationships/hyperlink" Target="https://qiskit.org/documentation/quickstart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HassanNaseri/quantum-computing-handson/master" TargetMode="External"/><Relationship Id="rId2" Type="http://schemas.openxmlformats.org/officeDocument/2006/relationships/hyperlink" Target="https://goo.gl/tsDH7V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sanNaseri/quantum-computing-handson" TargetMode="External"/><Relationship Id="rId2" Type="http://schemas.openxmlformats.org/officeDocument/2006/relationships/hyperlink" Target="http://localhost:8889/notebooks/search_classic.ipynb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mybinder.org/v2/gh/HassanNaseri/quantum-computing-handson/master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0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89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1.29.2019</a:t>
            </a:r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TIM LEONHARDT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69CB22-CB62-6041-8F09-F172BA7D82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BC66A-6F47-BE4C-BA4F-128D859F97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995F6-5A31-BA41-A7AD-88F94C68BAC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156167" cy="4689475"/>
          </a:xfrm>
        </p:spPr>
        <p:txBody>
          <a:bodyPr>
            <a:normAutofit fontScale="70000" lnSpcReduction="20000"/>
          </a:bodyPr>
          <a:lstStyle/>
          <a:p>
            <a:r>
              <a:rPr lang="en-US" sz="3599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599" dirty="0"/>
          </a:p>
          <a:p>
            <a:r>
              <a:rPr lang="en-US" sz="3599" dirty="0"/>
              <a:t>The physics can be difficult and subject to different interpretations.</a:t>
            </a:r>
          </a:p>
          <a:p>
            <a:endParaRPr lang="en-US" sz="3599" dirty="0"/>
          </a:p>
          <a:p>
            <a:r>
              <a:rPr lang="en-US" sz="3599" dirty="0"/>
              <a:t>Mathematics are simple and do not require interpretation.</a:t>
            </a:r>
          </a:p>
          <a:p>
            <a:endParaRPr lang="en-US" sz="3599" dirty="0"/>
          </a:p>
          <a:p>
            <a:r>
              <a:rPr lang="en-US" sz="3599" dirty="0"/>
              <a:t>Two important laws:</a:t>
            </a:r>
          </a:p>
          <a:p>
            <a:pPr marL="857073" lvl="1" indent="-571386"/>
            <a:r>
              <a:rPr lang="en-US" sz="2999" dirty="0"/>
              <a:t>Quantum operations are reversible.</a:t>
            </a:r>
          </a:p>
          <a:p>
            <a:pPr marL="857073" lvl="1" indent="-571386"/>
            <a:r>
              <a:rPr lang="en-US" sz="2999" dirty="0"/>
              <a:t>Measurement is irreversible 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A61EE9-2177-4A43-B761-C9F27375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WORRY about </a:t>
            </a:r>
            <a:r>
              <a:rPr lang="en-US" dirty="0">
                <a:solidFill>
                  <a:srgbClr val="00FF7D"/>
                </a:solidFill>
              </a:rPr>
              <a:t>Quantum Physics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BEC8A-9446-294A-99DB-087046A24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-67" r="50419"/>
          <a:stretch/>
        </p:blipFill>
        <p:spPr>
          <a:xfrm>
            <a:off x="7537167" y="0"/>
            <a:ext cx="4655803" cy="4993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6FDB5-0DB3-2A4D-8F11-14118B28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402" y="5365493"/>
            <a:ext cx="3607331" cy="11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5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0A44B3-711A-3346-B77D-5B1890A87D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4CFE5-63EA-FA48-8FE8-62C13D5111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1E9583-ADC1-3D49-BC8A-6361C76C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874188" cy="85613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TECHNICAL DETAILS!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What is a QUBIT?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E05F03-81F2-FB45-8887-7500C885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77" y="2288336"/>
            <a:ext cx="9571845" cy="3906087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9B220DA4-6F76-9F44-81B6-CDBC5D6C064D}"/>
              </a:ext>
            </a:extLst>
          </p:cNvPr>
          <p:cNvSpPr txBox="1">
            <a:spLocks/>
          </p:cNvSpPr>
          <p:nvPr/>
        </p:nvSpPr>
        <p:spPr>
          <a:xfrm>
            <a:off x="484094" y="1432206"/>
            <a:ext cx="10771094" cy="856130"/>
          </a:xfrm>
          <a:prstGeom prst="rect">
            <a:avLst/>
          </a:prstGeom>
        </p:spPr>
        <p:txBody>
          <a:bodyPr vert="horz" lIns="0" tIns="45720" rIns="0" bIns="0" rtlCol="0" anchor="t" anchorCtr="0">
            <a:normAutofit fontScale="97500"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A superposition of TWO QUANTUM STATES.</a:t>
            </a:r>
            <a:endParaRPr lang="en-US" sz="2400" b="0" dirty="0">
              <a:solidFill>
                <a:srgbClr val="00FF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0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BD15F0-84F8-F54F-984C-7F44CE9E11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46DC7-AC2B-3D4E-9FA9-E0B20379E1F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9210C8-50ED-1641-A7EF-56783167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A6B27E-421B-5C47-9670-6A2190476A71}"/>
                  </a:ext>
                </a:extLst>
              </p:cNvPr>
              <p:cNvSpPr/>
              <p:nvPr/>
            </p:nvSpPr>
            <p:spPr>
              <a:xfrm>
                <a:off x="1150553" y="3741631"/>
                <a:ext cx="5066898" cy="19470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i="1" dirty="0">
                    <a:solidFill>
                      <a:schemeClr val="tx1"/>
                    </a:solidFill>
                    <a:latin typeface="Times" pitchFamily="2" charset="0"/>
                  </a:rPr>
                  <a:t>a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4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4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4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4400" i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A6B27E-421B-5C47-9670-6A2190476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53" y="3741631"/>
                <a:ext cx="5066898" cy="1947050"/>
              </a:xfrm>
              <a:prstGeom prst="rect">
                <a:avLst/>
              </a:prstGeom>
              <a:blipFill>
                <a:blip r:embed="rId2"/>
                <a:stretch>
                  <a:fillRect l="-1000" t="-34416" b="-662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ED0A022-488B-8849-AC49-501204688F0A}"/>
              </a:ext>
            </a:extLst>
          </p:cNvPr>
          <p:cNvGrpSpPr/>
          <p:nvPr/>
        </p:nvGrpSpPr>
        <p:grpSpPr>
          <a:xfrm>
            <a:off x="8758902" y="538547"/>
            <a:ext cx="2325676" cy="2325676"/>
            <a:chOff x="9799899" y="4161098"/>
            <a:chExt cx="1377387" cy="1377387"/>
          </a:xfrm>
          <a:gradFill flip="none" rotWithShape="1">
            <a:gsLst>
              <a:gs pos="0">
                <a:srgbClr val="CAFFE7"/>
              </a:gs>
              <a:gs pos="31000">
                <a:srgbClr val="AAFFCB"/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8F08B0-4860-EC41-A139-323C4E8D2CED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8AB33B-EA4C-C848-8121-013CD69AA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5002895"/>
              <a:ext cx="859421" cy="0"/>
            </a:xfrm>
            <a:prstGeom prst="straightConnector1">
              <a:avLst/>
            </a:prstGeom>
            <a:grpFill/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5FC399-C967-C648-AF90-974C0E40B4E2}"/>
                </a:ext>
              </a:extLst>
            </p:cNvPr>
            <p:cNvSpPr txBox="1"/>
            <p:nvPr/>
          </p:nvSpPr>
          <p:spPr>
            <a:xfrm>
              <a:off x="10310974" y="4403858"/>
              <a:ext cx="360682" cy="246023"/>
            </a:xfrm>
            <a:prstGeom prst="rect">
              <a:avLst/>
            </a:prstGeom>
            <a:grpFill/>
          </p:spPr>
          <p:txBody>
            <a:bodyPr wrap="none" lIns="0" tIns="0" rIns="0" bIns="45709" rtlCol="0">
              <a:spAutoFit/>
            </a:bodyPr>
            <a:lstStyle/>
            <a:p>
              <a:r>
                <a:rPr lang="en-US" sz="2400" b="1"/>
                <a:t>Left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EB823B-0EC3-2640-8DD9-045ECE000B6A}"/>
                </a:ext>
              </a:extLst>
            </p:cNvPr>
            <p:cNvSpPr txBox="1"/>
            <p:nvPr/>
          </p:nvSpPr>
          <p:spPr>
            <a:xfrm>
              <a:off x="10256048" y="5094097"/>
              <a:ext cx="488819" cy="246023"/>
            </a:xfrm>
            <a:prstGeom prst="rect">
              <a:avLst/>
            </a:prstGeom>
            <a:grpFill/>
          </p:spPr>
          <p:txBody>
            <a:bodyPr wrap="none" lIns="0" tIns="0" rIns="0" bIns="45709" rtlCol="0">
              <a:spAutoFit/>
            </a:bodyPr>
            <a:lstStyle/>
            <a:p>
              <a:r>
                <a:rPr lang="en-US" sz="2400" b="1"/>
                <a:t>Right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A94754-2208-394F-A392-93C59BC599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grpFill/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FC3B2B5-81CC-6B46-84F4-489A5EADA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970" y="3284429"/>
            <a:ext cx="2551604" cy="371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6EC27-B65B-054B-81B7-ACDD2585C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999" y="4560445"/>
            <a:ext cx="3134254" cy="411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5C396B-E5F1-A149-B799-39495750E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347" y="5276807"/>
            <a:ext cx="3124209" cy="411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B0B70A-683B-CD40-BCB6-520EADAD9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347" y="5926753"/>
            <a:ext cx="1737904" cy="351599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80407EE-313E-D44B-AA48-18B977415F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156167" cy="1455627"/>
          </a:xfrm>
        </p:spPr>
        <p:txBody>
          <a:bodyPr>
            <a:normAutofit/>
          </a:bodyPr>
          <a:lstStyle/>
          <a:p>
            <a:r>
              <a:rPr lang="en-US" sz="2800" dirty="0">
                <a:highlight>
                  <a:srgbClr val="00FF7D"/>
                </a:highlight>
              </a:rPr>
              <a:t>A Qubit is a Linear combination of two or more states.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5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36EC00-41E0-EF4E-89B4-70C7F0AAE3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AFD14-9468-6048-899A-00134C61C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0E687F6-E9BB-AF48-BA5F-E0150DEF104A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2658" indent="-457109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80FF9C"/>
                    </a:highlight>
                  </a:rPr>
                  <a:t>The state of a qubit is not accessible from outside.</a:t>
                </a:r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80FF9C"/>
                    </a:highlight>
                  </a:rPr>
                  <a:t>Measurement is done in a basis.</a:t>
                </a:r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80FF9C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r>
                  <a:rPr lang="en-US" dirty="0"/>
                  <a:t>Measurement is </a:t>
                </a:r>
                <a:r>
                  <a:rPr lang="en-US" dirty="0">
                    <a:highlight>
                      <a:srgbClr val="80FF9C"/>
                    </a:highlight>
                  </a:rPr>
                  <a:t>irreversible</a:t>
                </a:r>
                <a:r>
                  <a:rPr lang="en-US" dirty="0"/>
                  <a:t>, hence not a quantum gate.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0E687F6-E9BB-AF48-BA5F-E0150DEF1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2"/>
                <a:stretch>
                  <a:fillRect l="-1585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8D196D19-8071-6445-8D59-672C6F14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934CCF-911E-FD47-BBA0-0F8C553DA2B4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7404101" y="2279840"/>
            <a:ext cx="4279900" cy="1893699"/>
          </a:xfrm>
        </p:spPr>
      </p:pic>
    </p:spTree>
    <p:extLst>
      <p:ext uri="{BB962C8B-B14F-4D97-AF65-F5344CB8AC3E}">
        <p14:creationId xmlns:p14="http://schemas.microsoft.com/office/powerpoint/2010/main" val="307083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EEC286-E60E-8F45-9A3F-A8093AA07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DB5C6-DC40-6E43-8CBC-5991524FDD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87171-4D6D-7147-9A20-F8945C18254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3"/>
            <a:ext cx="7200900" cy="3143248"/>
          </a:xfrm>
        </p:spPr>
        <p:txBody>
          <a:bodyPr>
            <a:normAutofit lnSpcReduction="10000"/>
          </a:bodyPr>
          <a:lstStyle/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Electronic</a:t>
            </a:r>
            <a:r>
              <a:rPr lang="en-US" dirty="0"/>
              <a:t>: using electrons to process information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Digital</a:t>
            </a:r>
            <a:r>
              <a:rPr lang="en-US" dirty="0"/>
              <a:t>: information units are bits (0/1)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Universal gates</a:t>
            </a:r>
            <a:r>
              <a:rPr lang="en-US" dirty="0"/>
              <a:t>: NAND, NOR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7F73B7-408B-DD40-82AE-ED1DE0D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520113" cy="990601"/>
          </a:xfrm>
        </p:spPr>
        <p:txBody>
          <a:bodyPr>
            <a:normAutofit/>
          </a:bodyPr>
          <a:lstStyle/>
          <a:p>
            <a:r>
              <a:rPr lang="en-US" dirty="0"/>
              <a:t>Classical Computing: </a:t>
            </a:r>
            <a:r>
              <a:rPr lang="en-US" dirty="0">
                <a:solidFill>
                  <a:srgbClr val="00FF7D"/>
                </a:solidFill>
              </a:rPr>
              <a:t>Modern Digital Computers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25EF8F-AA69-D44F-AF2C-F7258125FBD8}"/>
              </a:ext>
            </a:extLst>
          </p:cNvPr>
          <p:cNvGrpSpPr/>
          <p:nvPr/>
        </p:nvGrpSpPr>
        <p:grpSpPr>
          <a:xfrm>
            <a:off x="7844666" y="3410626"/>
            <a:ext cx="4255329" cy="2427094"/>
            <a:chOff x="7844666" y="3410626"/>
            <a:chExt cx="4255329" cy="24270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0D12CB-1188-054C-8FBE-431F9C2C1F35}"/>
                </a:ext>
              </a:extLst>
            </p:cNvPr>
            <p:cNvSpPr/>
            <p:nvPr/>
          </p:nvSpPr>
          <p:spPr>
            <a:xfrm>
              <a:off x="7844666" y="3410626"/>
              <a:ext cx="4255329" cy="24270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Content Placeholder 1">
              <a:extLst>
                <a:ext uri="{FF2B5EF4-FFF2-40B4-BE49-F238E27FC236}">
                  <a16:creationId xmlns:a16="http://schemas.microsoft.com/office/drawing/2014/main" id="{5EEA1295-2BA3-344C-A0D6-993EE4B3ED7A}"/>
                </a:ext>
              </a:extLst>
            </p:cNvPr>
            <p:cNvSpPr txBox="1">
              <a:spLocks/>
            </p:cNvSpPr>
            <p:nvPr/>
          </p:nvSpPr>
          <p:spPr>
            <a:xfrm>
              <a:off x="8366640" y="5403820"/>
              <a:ext cx="3211381" cy="433900"/>
            </a:xfrm>
            <a:prstGeom prst="rect">
              <a:avLst/>
            </a:prstGeom>
          </p:spPr>
          <p:txBody>
            <a:bodyPr vert="horz" lIns="0" tIns="91419" rIns="0" bIns="45709" rtlCol="0">
              <a:normAutofit/>
            </a:bodyPr>
            <a:lstStyle>
              <a:lvl1pPr marL="55561" indent="0" algn="l" defTabSz="914377" rtl="0" eaLnBrk="1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800" b="1" kern="1200" cap="none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285744" indent="-230182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14338" indent="-230182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503030202060203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783" indent="-171446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7229" indent="-177796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Graphik" panose="020B0503030202060203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28674" indent="-17303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5561" indent="0" algn="l" defTabSz="914377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200" b="1" kern="1200" cap="all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7pPr>
              <a:lvl8pPr marL="55561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61" indent="0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Full adder made of NAND gates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5E1781-731F-9C41-B135-7FA4885C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8962" y="3608407"/>
              <a:ext cx="3972343" cy="17954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2D954D3-438A-204E-99AE-6D7E8A4FA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331" y="976852"/>
            <a:ext cx="1976678" cy="19766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DB153DE-92C0-4744-905E-A3AE3C2D62CA}"/>
              </a:ext>
            </a:extLst>
          </p:cNvPr>
          <p:cNvGrpSpPr/>
          <p:nvPr/>
        </p:nvGrpSpPr>
        <p:grpSpPr>
          <a:xfrm>
            <a:off x="639819" y="5093338"/>
            <a:ext cx="5662614" cy="1346932"/>
            <a:chOff x="639819" y="5093338"/>
            <a:chExt cx="5662614" cy="13469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A27EAB-3EB3-414A-98ED-6B4D61AE9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819" y="5093339"/>
              <a:ext cx="1269706" cy="63485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64CE98-FD48-0A47-BB81-340CE84AE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4122" y="5093338"/>
              <a:ext cx="1269706" cy="6348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C69FC8-53E9-3249-A915-54DF16C1E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690" y="5805417"/>
              <a:ext cx="1269706" cy="63485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A15594-0469-7A40-88E6-012094FE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8425" y="5093338"/>
              <a:ext cx="1269706" cy="63485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0A6B20-02D0-E944-B6BA-FF054D1FF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9981" y="5805417"/>
              <a:ext cx="1269706" cy="63485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E4D0EF-7B8F-1946-ADBA-82DA64CEC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32727" y="5093338"/>
              <a:ext cx="1269706" cy="63485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0091A0D-ABDA-B447-96C7-EA12F547B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41377" y="5805417"/>
              <a:ext cx="1269706" cy="634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60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B4E271-0D2F-D946-9B57-CBC3592DA0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3E585-D904-D044-B5C3-A8DC72FBA4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EAD04-AED5-234B-8979-4523E52A16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9699702" cy="4689475"/>
          </a:xfrm>
        </p:spPr>
        <p:txBody>
          <a:bodyPr>
            <a:normAutofit/>
          </a:bodyPr>
          <a:lstStyle/>
          <a:p>
            <a:pPr marL="569797" indent="-514247">
              <a:buFont typeface="+mj-lt"/>
              <a:buAutoNum type="arabicPeriod"/>
            </a:pPr>
            <a:r>
              <a:rPr lang="en-US" dirty="0">
                <a:highlight>
                  <a:srgbClr val="80FF9C"/>
                </a:highlight>
              </a:rPr>
              <a:t>A universal quantum computer made from simple gates.</a:t>
            </a:r>
          </a:p>
          <a:p>
            <a:pPr marL="569797" indent="-514247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80FF9C"/>
                </a:highlight>
              </a:rPr>
              <a:t>1-qubit and 2-qubit gates</a:t>
            </a:r>
          </a:p>
          <a:p>
            <a:pPr marL="569797" indent="-514247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797" indent="-514247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80FF9C"/>
                </a:highlight>
              </a:rPr>
              <a:t>unitary matrices.</a:t>
            </a:r>
          </a:p>
          <a:p>
            <a:pPr marL="569797" indent="-514247">
              <a:buFont typeface="+mj-lt"/>
              <a:buAutoNum type="arabicPeriod"/>
            </a:pPr>
            <a:endParaRPr lang="en-US" dirty="0"/>
          </a:p>
          <a:p>
            <a:pPr marL="569797" indent="-514247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B4A23B-45E8-454B-AD54-F885D4AC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472530" cy="990601"/>
          </a:xfrm>
        </p:spPr>
        <p:txBody>
          <a:bodyPr>
            <a:normAutofit/>
          </a:bodyPr>
          <a:lstStyle/>
          <a:p>
            <a:r>
              <a:rPr lang="en-US" dirty="0"/>
              <a:t>Quantum Gate Model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UNIVERSAL 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297124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943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and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23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C47FA-4CEF-9E48-B9B5-DFF04288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0" y="132616"/>
            <a:ext cx="12192000" cy="6858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8FAF0-55A6-E043-91C1-27FF0D6338E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3588924"/>
            <a:ext cx="7782338" cy="2661893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800" dirty="0"/>
              <a:t>Graphical interface (IBM Q – Composer)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OpenQASM</a:t>
            </a:r>
            <a:endParaRPr lang="en-US" sz="2800" dirty="0"/>
          </a:p>
          <a:p>
            <a:pPr marL="971538" lvl="2" indent="-457200"/>
            <a:r>
              <a:rPr lang="en-US" sz="2000" dirty="0"/>
              <a:t> </a:t>
            </a:r>
            <a:r>
              <a:rPr lang="en-US" sz="2000" b="0" dirty="0"/>
              <a:t>Open Quantum Assembly Language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Qiskit</a:t>
            </a:r>
            <a:r>
              <a:rPr lang="en-US" sz="2800" dirty="0"/>
              <a:t> (Python SDK)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Qiskit</a:t>
            </a:r>
            <a:r>
              <a:rPr lang="en-US" sz="2800" dirty="0"/>
              <a:t>-Aqua (Python library)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C43EC-2767-B648-BE4C-FA21C302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98713"/>
            <a:ext cx="8802757" cy="1775791"/>
          </a:xfrm>
        </p:spPr>
        <p:txBody>
          <a:bodyPr>
            <a:normAutofit/>
          </a:bodyPr>
          <a:lstStyle/>
          <a:p>
            <a:r>
              <a:rPr lang="en-US" dirty="0"/>
              <a:t>Different programming options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IBM Q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5DB33-B730-E240-ABB8-DAAFC46B08D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7D1C-7FF3-4049-B71C-F2FDC48F961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2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0" y="330594"/>
            <a:ext cx="12211065" cy="68600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37" y="874642"/>
            <a:ext cx="6339671" cy="1073427"/>
          </a:xfrm>
          <a:solidFill>
            <a:srgbClr val="00FF7D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Create an IBM Q account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and Get your token</a:t>
            </a: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18937" y="2150950"/>
            <a:ext cx="4062642" cy="3935894"/>
          </a:xfrm>
          <a:solidFill>
            <a:srgbClr val="00FF7D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Navigate to: </a:t>
            </a:r>
            <a:r>
              <a:rPr lang="en-US" sz="1600" dirty="0">
                <a:hlinkClick r:id="rId4"/>
              </a:rPr>
              <a:t>https://quantumexperience.ng.bluemix.net/qx/editor</a:t>
            </a: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Choose your favorite identity provider and 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5"/>
              </a:rPr>
              <a:t>https://quantumexperience.ng.bluemix.net/qx/account/advanced 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(Account </a:t>
            </a:r>
            <a:r>
              <a:rPr lang="en-US" sz="1700" dirty="0">
                <a:latin typeface="+mn-lt"/>
                <a:sym typeface="Wingdings" pitchFamily="2" charset="2"/>
              </a:rPr>
              <a:t> 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Copy your API token, you will need it for executing experiments 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6030" y="6289725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41344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lnSpcReduction="10000"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</a:t>
            </a:r>
            <a:r>
              <a:rPr lang="en-US" dirty="0"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r>
              <a:rPr lang="fi-FI" sz="2400" dirty="0" err="1">
                <a:highlight>
                  <a:srgbClr val="00FF7D"/>
                </a:highlight>
              </a:rPr>
              <a:t>Repository</a:t>
            </a:r>
            <a:r>
              <a:rPr lang="fi-FI" sz="1800" b="0" dirty="0">
                <a:highlight>
                  <a:srgbClr val="00FF7D"/>
                </a:highlight>
              </a:rPr>
              <a:t>: </a:t>
            </a:r>
            <a:r>
              <a:rPr lang="fi-FI" dirty="0">
                <a:highlight>
                  <a:srgbClr val="00FF7D"/>
                </a:highlight>
                <a:hlinkClick r:id="rId2"/>
              </a:rPr>
              <a:t>https://goo.gl/tsDH7V</a:t>
            </a:r>
            <a:r>
              <a:rPr lang="fi-FI" dirty="0">
                <a:highlight>
                  <a:srgbClr val="00FF7D"/>
                </a:highlight>
              </a:rPr>
              <a:t> </a:t>
            </a:r>
            <a:endParaRPr lang="fi-FI" sz="1800" dirty="0">
              <a:highlight>
                <a:srgbClr val="00FF7D"/>
              </a:highlight>
            </a:endParaRP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5D31D-77E4-4D5E-9DA6-309312F69DD9}"/>
              </a:ext>
            </a:extLst>
          </p:cNvPr>
          <p:cNvSpPr txBox="1"/>
          <p:nvPr/>
        </p:nvSpPr>
        <p:spPr>
          <a:xfrm>
            <a:off x="12310947" y="1717288"/>
            <a:ext cx="2154436" cy="78483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de-DE" sz="1600" dirty="0"/>
              <a:t>Overall:</a:t>
            </a:r>
          </a:p>
          <a:p>
            <a:r>
              <a:rPr lang="de-DE" sz="1600" dirty="0"/>
              <a:t>Very nice overview </a:t>
            </a:r>
          </a:p>
          <a:p>
            <a:r>
              <a:rPr lang="de-DE" sz="1600" dirty="0"/>
              <a:t>+ dive into the details!</a:t>
            </a:r>
          </a:p>
        </p:txBody>
      </p:sp>
    </p:spTree>
    <p:extLst>
      <p:ext uri="{BB962C8B-B14F-4D97-AF65-F5344CB8AC3E}">
        <p14:creationId xmlns:p14="http://schemas.microsoft.com/office/powerpoint/2010/main" val="2442678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222EF-960A-9140-BEFC-51D7046A96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A40C9-2FD8-8441-B19B-EA51C984E3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8F02E-7B78-9540-A677-731C609E784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828802"/>
            <a:ext cx="10384767" cy="4689475"/>
          </a:xfrm>
        </p:spPr>
        <p:txBody>
          <a:bodyPr>
            <a:normAutofit fontScale="92500" lnSpcReduction="10000"/>
          </a:bodyPr>
          <a:lstStyle/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dirty="0"/>
              <a:t>QISKIT (Quantum Information Science Kit) is an open-source quantum computing framework.</a:t>
            </a:r>
          </a:p>
          <a:p>
            <a:pPr marL="341243" indent="-285693">
              <a:buFont typeface="Arial" panose="020B0604020202020204" pitchFamily="34" charset="0"/>
              <a:buChar char="•"/>
            </a:pPr>
            <a:endParaRPr lang="en-US" dirty="0"/>
          </a:p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It is a Python SDK.</a:t>
            </a:r>
          </a:p>
          <a:p>
            <a:pPr marL="341243" indent="-285693">
              <a:buFont typeface="Arial" panose="020B0604020202020204" pitchFamily="34" charset="0"/>
              <a:buChar char="•"/>
            </a:pPr>
            <a:endParaRPr lang="en-US" dirty="0">
              <a:highlight>
                <a:srgbClr val="00FF7D"/>
              </a:highlight>
            </a:endParaRPr>
          </a:p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dirty="0"/>
              <a:t>Backends: IBM Q computers, local and remote simulators</a:t>
            </a:r>
          </a:p>
          <a:p>
            <a:pPr marL="341243" indent="-285693">
              <a:buFont typeface="Arial" panose="020B0604020202020204" pitchFamily="34" charset="0"/>
              <a:buChar char="•"/>
            </a:pPr>
            <a:endParaRPr lang="en-US" dirty="0"/>
          </a:p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dirty="0"/>
              <a:t>The starting point for writing code is the </a:t>
            </a:r>
            <a:r>
              <a:rPr lang="en-US" dirty="0" err="1"/>
              <a:t>QuantumCircuit</a:t>
            </a:r>
            <a:r>
              <a:rPr lang="en-US" dirty="0"/>
              <a:t>. </a:t>
            </a:r>
          </a:p>
          <a:p>
            <a:pPr marL="341243" indent="-285693">
              <a:buFont typeface="Arial" panose="020B0604020202020204" pitchFamily="34" charset="0"/>
              <a:buChar char="•"/>
            </a:pPr>
            <a:endParaRPr lang="en-US" dirty="0"/>
          </a:p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b="0" dirty="0"/>
              <a:t>Tutorial: </a:t>
            </a:r>
            <a:r>
              <a:rPr lang="en-US" b="0" dirty="0">
                <a:hlinkClick r:id="rId2"/>
              </a:rPr>
              <a:t>https://qiskit.org/documentation/quickstart.html</a:t>
            </a:r>
            <a:endParaRPr lang="en-US" b="0" dirty="0"/>
          </a:p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b="0" dirty="0"/>
              <a:t>SDK reference: </a:t>
            </a:r>
            <a:r>
              <a:rPr lang="en-US" b="0" dirty="0">
                <a:hlinkClick r:id="rId3"/>
              </a:rPr>
              <a:t>https://qiskit.org/documentation/_autodoc/qiskit.html</a:t>
            </a:r>
            <a:endParaRPr lang="en-US" b="0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C72344-CE77-FE43-BBEB-C2FFEB79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Programming </a:t>
            </a:r>
            <a:r>
              <a:rPr lang="en-US" dirty="0">
                <a:solidFill>
                  <a:srgbClr val="00FF7D"/>
                </a:solidFill>
              </a:rPr>
              <a:t>– QISKIT 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08FDE87-9A2E-1D49-8282-B69EDC22D3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5" t="35577" r="30764" b="30541"/>
          <a:stretch/>
        </p:blipFill>
        <p:spPr>
          <a:xfrm>
            <a:off x="8319133" y="339723"/>
            <a:ext cx="3491867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11430000" cy="4909396"/>
          </a:xfrm>
        </p:spPr>
        <p:txBody>
          <a:bodyPr>
            <a:normAutofit fontScale="92500"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>
                <a:latin typeface="+mn-lt"/>
              </a:rPr>
              <a:t>Repo: </a:t>
            </a:r>
            <a:r>
              <a:rPr lang="fi-FI" dirty="0">
                <a:hlinkClick r:id="rId2"/>
              </a:rPr>
              <a:t>https://goo.gl/tsDH7V</a:t>
            </a:r>
            <a:r>
              <a:rPr lang="fi-FI" dirty="0"/>
              <a:t> </a:t>
            </a:r>
            <a:endParaRPr lang="fi-FI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MyBinder</a:t>
            </a:r>
            <a:r>
              <a:rPr lang="fi-FI" sz="1800" b="0" dirty="0">
                <a:latin typeface="+mn-lt"/>
              </a:rPr>
              <a:t>: </a:t>
            </a:r>
            <a:r>
              <a:rPr lang="fi-FI" sz="1800" b="0" dirty="0">
                <a:solidFill>
                  <a:srgbClr val="004DFF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https://mybinder.org/v2/gh/HassanNaseri/quantum-computing-handson/master</a:t>
            </a:r>
            <a:endParaRPr lang="fi-FI" sz="1800" b="0" dirty="0">
              <a:solidFill>
                <a:srgbClr val="004DFF"/>
              </a:solidFill>
              <a:latin typeface="+mn-lt"/>
            </a:endParaRP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 err="1"/>
              <a:t>hello_qiskit.ipynb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SETUP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 JUPYTER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049078" y="5825781"/>
            <a:ext cx="6958689" cy="692497"/>
          </a:xfrm>
          <a:prstGeom prst="rect">
            <a:avLst/>
          </a:prstGeom>
          <a:solidFill>
            <a:srgbClr val="00FF7D">
              <a:alpha val="50000"/>
            </a:srgb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6493565" y="3610535"/>
            <a:ext cx="5514202" cy="1554272"/>
          </a:xfrm>
          <a:prstGeom prst="rect">
            <a:avLst/>
          </a:prstGeom>
          <a:solidFill>
            <a:srgbClr val="00FF7D">
              <a:alpha val="50000"/>
            </a:srgb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283709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72C37A-EBB2-084A-879B-B6F1C317B12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63A2E-3443-9641-BD2F-650D667226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AF8D0-B77C-7249-A2BC-774A48105BD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4762500" cy="4689475"/>
          </a:xfrm>
        </p:spPr>
        <p:txBody>
          <a:bodyPr>
            <a:normAutofit fontScale="92500" lnSpcReduction="20000"/>
          </a:bodyPr>
          <a:lstStyle/>
          <a:p>
            <a:pPr marL="457109" indent="-457109"/>
            <a:r>
              <a:rPr lang="en-US" dirty="0"/>
              <a:t>Hello World!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Create registers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Create circuit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Add Hadamard gate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Add measurement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Plot circuit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Execute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Get results and print</a:t>
            </a:r>
          </a:p>
          <a:p>
            <a:pPr marL="799934" lvl="1" indent="-514247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Source code here:</a:t>
            </a:r>
          </a:p>
          <a:p>
            <a:pPr marL="514234" lvl="3" indent="0">
              <a:buNone/>
            </a:pPr>
            <a:r>
              <a:rPr lang="en-US" dirty="0">
                <a:hlinkClick r:id="rId2"/>
              </a:rPr>
              <a:t>https://mybinder.org/v2/gh/HassanNaseri/quantum-computing-handson/master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6C8D9A-D29D-C347-B944-8D221F69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 CODE EXAMPLE – </a:t>
            </a:r>
            <a:r>
              <a:rPr lang="en-US" dirty="0">
                <a:solidFill>
                  <a:srgbClr val="00FF7D"/>
                </a:solidFill>
              </a:rPr>
              <a:t>HELLO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FD978-D94C-9F4A-8BF1-28C4E0E4C733}"/>
              </a:ext>
            </a:extLst>
          </p:cNvPr>
          <p:cNvSpPr txBox="1"/>
          <p:nvPr/>
        </p:nvSpPr>
        <p:spPr>
          <a:xfrm>
            <a:off x="5354165" y="5008603"/>
            <a:ext cx="6654616" cy="1154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45709" rtlCol="0">
            <a:spAutoFit/>
          </a:bodyPr>
          <a:lstStyle/>
          <a:p>
            <a:pPr marL="55550"/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job_sim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execute(qc, "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local_qasm_simulator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55550"/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sim_result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job_sim.result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55550"/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print("simulation: ",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sim_result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sim_result.get_counts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(qc))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313FE-D73E-7141-BB59-480945EE0DD2}"/>
              </a:ext>
            </a:extLst>
          </p:cNvPr>
          <p:cNvSpPr txBox="1"/>
          <p:nvPr/>
        </p:nvSpPr>
        <p:spPr>
          <a:xfrm>
            <a:off x="5354162" y="2314673"/>
            <a:ext cx="6654618" cy="26314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45709" rtlCol="0">
            <a:spAutoFit/>
          </a:bodyPr>
          <a:lstStyle/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 a Quantum Register with 1 qubit. The initial state is |0&gt;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QuantumRegister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 a Classical Register with 1 bit.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ClassicalRegister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 a Quantum Circuit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qc =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QuantumCircuit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(q, c)</a:t>
            </a:r>
          </a:p>
          <a:p>
            <a:pPr marL="55550"/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Add Hadamard gate to the qubit, putting it in superposition state.</a:t>
            </a:r>
          </a:p>
          <a:p>
            <a:pPr marL="55550"/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qc.h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(q)</a:t>
            </a:r>
          </a:p>
          <a:p>
            <a:pPr marL="55550"/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Add a Measurement gate to see the state.</a:t>
            </a:r>
          </a:p>
          <a:p>
            <a:pPr marL="55550"/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qc.measure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(q, c)</a:t>
            </a:r>
          </a:p>
          <a:p>
            <a:pPr marL="55550"/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plot_circuit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984B3-90D2-3B40-A18F-13D083124B66}"/>
              </a:ext>
            </a:extLst>
          </p:cNvPr>
          <p:cNvSpPr txBox="1"/>
          <p:nvPr/>
        </p:nvSpPr>
        <p:spPr>
          <a:xfrm>
            <a:off x="5354168" y="2024261"/>
            <a:ext cx="6654613" cy="230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45709" rtlCol="0">
            <a:spAutoFit/>
          </a:bodyPr>
          <a:lstStyle/>
          <a:p>
            <a:pPr marL="55550"/>
            <a:r>
              <a:rPr lang="en-US" sz="1200" b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print("Available backends: ", available_backends())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230DB-8E16-C144-8AF2-8D604D705537}"/>
              </a:ext>
            </a:extLst>
          </p:cNvPr>
          <p:cNvSpPr txBox="1"/>
          <p:nvPr/>
        </p:nvSpPr>
        <p:spPr>
          <a:xfrm>
            <a:off x="5354162" y="1371600"/>
            <a:ext cx="6654619" cy="600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45709" rtlCol="0">
            <a:spAutoFit/>
          </a:bodyPr>
          <a:lstStyle/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qiskit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QuantumCircuit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ClassicalRegister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QuantumRegister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qiskit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available_backends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execute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993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3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8C5D32-091D-4F41-B299-02353D2D88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DBEDA-3DC8-784B-A1A3-7305633E35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EE1F8-604B-384F-B301-D9E233C415F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71600"/>
            <a:ext cx="9879106" cy="5146677"/>
          </a:xfrm>
        </p:spPr>
        <p:txBody>
          <a:bodyPr>
            <a:normAutofit fontScale="85000" lnSpcReduction="10000"/>
          </a:bodyPr>
          <a:lstStyle/>
          <a:p>
            <a:pPr marL="39846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7D"/>
                </a:highlight>
              </a:rPr>
              <a:t>The space of a quantum system grows exponentially</a:t>
            </a:r>
            <a:r>
              <a:rPr lang="en-US" dirty="0"/>
              <a:t>.</a:t>
            </a:r>
          </a:p>
          <a:p>
            <a:pPr marL="39846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Quantum speedup requires quantum algorithms.</a:t>
            </a:r>
          </a:p>
          <a:p>
            <a:pPr marL="39846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difficult to design a new quantum algorithm.</a:t>
            </a:r>
          </a:p>
          <a:p>
            <a:pPr marL="39846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Different categories of algorithms:</a:t>
            </a:r>
          </a:p>
          <a:p>
            <a:pPr marL="628644" lvl="1" indent="-342900">
              <a:lnSpc>
                <a:spcPct val="150000"/>
              </a:lnSpc>
            </a:pPr>
            <a:r>
              <a:rPr lang="en-US" dirty="0"/>
              <a:t>Exact algorithms</a:t>
            </a:r>
          </a:p>
          <a:p>
            <a:pPr marL="628644" lvl="1" indent="-342900">
              <a:lnSpc>
                <a:spcPct val="150000"/>
              </a:lnSpc>
            </a:pPr>
            <a:r>
              <a:rPr lang="en-US" dirty="0"/>
              <a:t>Approximate techniques</a:t>
            </a:r>
          </a:p>
          <a:p>
            <a:pPr marL="628644" lvl="1" indent="-342900">
              <a:lnSpc>
                <a:spcPct val="150000"/>
              </a:lnSpc>
            </a:pPr>
            <a:r>
              <a:rPr lang="en-US" dirty="0"/>
              <a:t>Hybrid algorithms</a:t>
            </a:r>
          </a:p>
          <a:p>
            <a:pPr marL="628644" lvl="1" indent="-342900">
              <a:lnSpc>
                <a:spcPct val="150000"/>
              </a:lnSpc>
            </a:pPr>
            <a:r>
              <a:rPr lang="en-US" dirty="0"/>
              <a:t>Quantum communication</a:t>
            </a:r>
          </a:p>
          <a:p>
            <a:pPr marL="39846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Quantum algorithm provide exponential or quadratic speedup.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CC08F4-C7CE-414B-A200-ADB04F74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793506" cy="990601"/>
          </a:xfrm>
        </p:spPr>
        <p:txBody>
          <a:bodyPr/>
          <a:lstStyle/>
          <a:p>
            <a:r>
              <a:rPr lang="en-US" dirty="0"/>
              <a:t>Quantum Computing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B694F-05F4-3442-9BFB-642A94B0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859" y="72973"/>
            <a:ext cx="2389094" cy="678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69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3" y="1371600"/>
            <a:ext cx="10035206" cy="514667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en-US" sz="2000" b="1" dirty="0">
                <a:highlight>
                  <a:srgbClr val="00FF7D"/>
                </a:highlight>
              </a:rPr>
              <a:t>Quantum Fourier transform (QFT) </a:t>
            </a:r>
            <a:r>
              <a:rPr lang="en-US" sz="2000" b="1" dirty="0"/>
              <a:t>(exponential speedups)</a:t>
            </a:r>
          </a:p>
          <a:p>
            <a:pPr marL="1314429" lvl="4" indent="-457200"/>
            <a:r>
              <a:rPr lang="en-US" b="1" dirty="0"/>
              <a:t>Shor's algorithm: </a:t>
            </a:r>
            <a:r>
              <a:rPr lang="en-US" dirty="0"/>
              <a:t>factorization of prime numbers</a:t>
            </a:r>
          </a:p>
          <a:p>
            <a:pPr marL="1314429" lvl="4" indent="-457200"/>
            <a:r>
              <a:rPr lang="en-US" b="1" dirty="0"/>
              <a:t>Quantum algorithm for linear systems of equation</a:t>
            </a:r>
          </a:p>
          <a:p>
            <a:pPr marL="1314429" lvl="4" indent="-457200"/>
            <a:endParaRPr lang="en-US" sz="1600" dirty="0"/>
          </a:p>
          <a:p>
            <a:pPr marL="628644" lvl="1" indent="-342900">
              <a:buFont typeface="+mj-lt"/>
              <a:buAutoNum type="arabicPeriod"/>
            </a:pPr>
            <a:r>
              <a:rPr lang="en-US" sz="2000" b="1" dirty="0">
                <a:highlight>
                  <a:srgbClr val="00FF7D"/>
                </a:highlight>
              </a:rPr>
              <a:t>Amplitude amplification </a:t>
            </a:r>
            <a:r>
              <a:rPr lang="en-US" sz="2000" b="1" dirty="0"/>
              <a:t>(quadratic speedups)</a:t>
            </a:r>
          </a:p>
          <a:p>
            <a:pPr marL="1314429" lvl="4" indent="-457200"/>
            <a:r>
              <a:rPr lang="en-US" b="1" dirty="0">
                <a:highlight>
                  <a:srgbClr val="00FF7D"/>
                </a:highlight>
              </a:rPr>
              <a:t>Grover's algorithm</a:t>
            </a:r>
            <a:r>
              <a:rPr lang="en-US" dirty="0">
                <a:highlight>
                  <a:srgbClr val="00FF7D"/>
                </a:highlight>
              </a:rPr>
              <a:t>: searches an unstructured database </a:t>
            </a:r>
          </a:p>
          <a:p>
            <a:pPr marL="1314429" lvl="4" indent="-457200"/>
            <a:endParaRPr lang="en-US" dirty="0"/>
          </a:p>
          <a:p>
            <a:pPr marL="742944" lvl="1" indent="-457200">
              <a:buFont typeface="+mj-lt"/>
              <a:buAutoNum type="arabicPeriod"/>
            </a:pPr>
            <a:r>
              <a:rPr lang="en-US" sz="2000" b="1" dirty="0">
                <a:highlight>
                  <a:srgbClr val="00FF7D"/>
                </a:highlight>
              </a:rPr>
              <a:t>Quantum walks</a:t>
            </a:r>
          </a:p>
          <a:p>
            <a:pPr marL="971538" lvl="2" indent="-457200"/>
            <a:r>
              <a:rPr lang="en-US" sz="1400" dirty="0"/>
              <a:t>Graph optimization algorithms</a:t>
            </a:r>
            <a:r>
              <a:rPr lang="en-US" sz="1200" dirty="0"/>
              <a:t>.</a:t>
            </a:r>
          </a:p>
          <a:p>
            <a:pPr marL="971538" lvl="2" indent="-457200"/>
            <a:endParaRPr lang="en-US" sz="800" b="1" dirty="0">
              <a:highlight>
                <a:srgbClr val="F0C9FF"/>
              </a:highlight>
            </a:endParaRPr>
          </a:p>
          <a:p>
            <a:endParaRPr lang="en-US" dirty="0"/>
          </a:p>
          <a:p>
            <a:r>
              <a:rPr lang="en-US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/>
          <a:lstStyle/>
          <a:p>
            <a:r>
              <a:rPr lang="en-US" dirty="0"/>
              <a:t>Quantum Algorithms – for </a:t>
            </a:r>
            <a:r>
              <a:rPr lang="en-US" dirty="0">
                <a:solidFill>
                  <a:srgbClr val="00FF7D"/>
                </a:solidFill>
              </a:rPr>
              <a:t>universal Computers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3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58B352-A85A-1840-AEA9-9B1A8178EB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4E12F-5B18-4A43-8645-13DBDFA37B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E16B3-2EF3-7347-8955-B8A0DFBFA4E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885330" cy="4689475"/>
          </a:xfrm>
        </p:spPr>
        <p:txBody>
          <a:bodyPr>
            <a:normAutofit fontScale="92500" lnSpcReduction="20000"/>
          </a:bodyPr>
          <a:lstStyle/>
          <a:p>
            <a:r>
              <a:rPr lang="en-SG" dirty="0"/>
              <a:t>Cryptography Threat</a:t>
            </a:r>
          </a:p>
          <a:p>
            <a:pPr lvl="1"/>
            <a:r>
              <a:rPr lang="en-SG" b="1" dirty="0">
                <a:highlight>
                  <a:srgbClr val="80FF9C"/>
                </a:highlight>
              </a:rPr>
              <a:t>RSA public key cryptosystem is based on complexity of solving a math problem.</a:t>
            </a:r>
          </a:p>
          <a:p>
            <a:pPr lvl="1"/>
            <a:r>
              <a:rPr lang="en-SG" dirty="0"/>
              <a:t>Shor’s algorithm on a large quantum computer </a:t>
            </a:r>
            <a:r>
              <a:rPr lang="en-SG" dirty="0">
                <a:highlight>
                  <a:srgbClr val="80FF9C"/>
                </a:highlight>
              </a:rPr>
              <a:t>can break it in a short time.</a:t>
            </a:r>
          </a:p>
          <a:p>
            <a:pPr lvl="1"/>
            <a:r>
              <a:rPr lang="en-SG" dirty="0"/>
              <a:t>Such a computer could be </a:t>
            </a:r>
            <a:r>
              <a:rPr lang="en-SG" dirty="0">
                <a:highlight>
                  <a:srgbClr val="80FF9C"/>
                </a:highlight>
              </a:rPr>
              <a:t>available in 10 years.</a:t>
            </a:r>
          </a:p>
          <a:p>
            <a:pPr lvl="1"/>
            <a:r>
              <a:rPr lang="en-SG" dirty="0"/>
              <a:t>Many other cryptosystems are also at risk.</a:t>
            </a:r>
          </a:p>
          <a:p>
            <a:pPr lvl="1"/>
            <a:endParaRPr lang="en-SG" dirty="0"/>
          </a:p>
          <a:p>
            <a:r>
              <a:rPr lang="en-SG" dirty="0"/>
              <a:t>Responses</a:t>
            </a:r>
          </a:p>
          <a:p>
            <a:pPr lvl="1"/>
            <a:r>
              <a:rPr lang="en-SG" dirty="0"/>
              <a:t>Improving our current security practices</a:t>
            </a:r>
          </a:p>
          <a:p>
            <a:pPr lvl="1"/>
            <a:r>
              <a:rPr lang="en-SG" dirty="0">
                <a:highlight>
                  <a:srgbClr val="80FF9C"/>
                </a:highlight>
              </a:rPr>
              <a:t>Post-quantum cryptography</a:t>
            </a:r>
            <a:endParaRPr lang="en-SG" dirty="0"/>
          </a:p>
          <a:p>
            <a:pPr lvl="1"/>
            <a:r>
              <a:rPr lang="en-SG" dirty="0">
                <a:highlight>
                  <a:srgbClr val="80FF9C"/>
                </a:highlight>
              </a:rPr>
              <a:t>Quantum communications</a:t>
            </a:r>
            <a:endParaRPr lang="en-SG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B0B419-EF7E-9D4C-AF51-5E2FC90F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277600" cy="990601"/>
          </a:xfrm>
        </p:spPr>
        <p:txBody>
          <a:bodyPr/>
          <a:lstStyle/>
          <a:p>
            <a:r>
              <a:rPr lang="en-US" dirty="0"/>
              <a:t>Application Area :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Cryptography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601E90D-6803-464D-BCC2-642BFB9BBBE6}"/>
              </a:ext>
            </a:extLst>
          </p:cNvPr>
          <p:cNvSpPr txBox="1">
            <a:spLocks/>
          </p:cNvSpPr>
          <p:nvPr/>
        </p:nvSpPr>
        <p:spPr>
          <a:xfrm>
            <a:off x="7032812" y="1828802"/>
            <a:ext cx="4625788" cy="46894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562" lvl="1" indent="0">
              <a:buNone/>
            </a:pPr>
            <a:r>
              <a:rPr lang="en-SG" sz="2200" b="1" dirty="0">
                <a:highlight>
                  <a:srgbClr val="80FF9C"/>
                </a:highlight>
                <a:latin typeface="+mj-lt"/>
              </a:rPr>
              <a:t>How much time do we have?</a:t>
            </a:r>
          </a:p>
          <a:p>
            <a:pPr lvl="1"/>
            <a:r>
              <a:rPr lang="en-SG" dirty="0"/>
              <a:t>How long would it take for a bank to plan and execute a security </a:t>
            </a:r>
            <a:r>
              <a:rPr lang="en-SG" dirty="0">
                <a:highlight>
                  <a:srgbClr val="80FF9C"/>
                </a:highlight>
              </a:rPr>
              <a:t>upgrade on legacy systems</a:t>
            </a:r>
            <a:r>
              <a:rPr lang="en-SG" dirty="0"/>
              <a:t>?</a:t>
            </a:r>
          </a:p>
          <a:p>
            <a:pPr lvl="1"/>
            <a:r>
              <a:rPr lang="en-SG" dirty="0"/>
              <a:t>What will happen to the archive of </a:t>
            </a:r>
            <a:r>
              <a:rPr lang="en-SG" dirty="0">
                <a:highlight>
                  <a:srgbClr val="80FF9C"/>
                </a:highlight>
              </a:rPr>
              <a:t>digitally-signed documents </a:t>
            </a:r>
            <a:r>
              <a:rPr lang="en-SG" dirty="0"/>
              <a:t>in a legal department?</a:t>
            </a:r>
          </a:p>
          <a:p>
            <a:pPr lvl="1"/>
            <a:r>
              <a:rPr lang="en-SG" dirty="0"/>
              <a:t>Do we have </a:t>
            </a:r>
            <a:r>
              <a:rPr lang="en-SG" dirty="0">
                <a:highlight>
                  <a:srgbClr val="80FF9C"/>
                </a:highlight>
              </a:rPr>
              <a:t>future-proof practices </a:t>
            </a:r>
            <a:r>
              <a:rPr lang="en-SG" dirty="0"/>
              <a:t>for data protection?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18528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696944-18D5-AA44-B1FE-3F47B60AE6C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EE4726-4C1D-024D-A46D-0B2D5C5085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0C9D2-F89C-A549-A811-89091D1DE31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640542"/>
            <a:ext cx="7162800" cy="4877736"/>
          </a:xfrm>
        </p:spPr>
        <p:txBody>
          <a:bodyPr>
            <a:normAutofit lnSpcReduction="10000"/>
          </a:bodyPr>
          <a:lstStyle/>
          <a:p>
            <a:pPr marL="0">
              <a:lnSpc>
                <a:spcPct val="120000"/>
              </a:lnSpc>
            </a:pPr>
            <a:r>
              <a:rPr lang="en-GB" dirty="0"/>
              <a:t>Mathematical optimization deals with finding the best solution to a problem.</a:t>
            </a:r>
          </a:p>
          <a:p>
            <a:pPr marL="458777" lvl="2">
              <a:lnSpc>
                <a:spcPct val="120000"/>
              </a:lnSpc>
            </a:pPr>
            <a:r>
              <a:rPr lang="en-GB" b="0" dirty="0"/>
              <a:t>Examples: Portfolio optimization, Risk minimization</a:t>
            </a:r>
          </a:p>
          <a:p>
            <a:pPr marL="458777" lvl="2">
              <a:lnSpc>
                <a:spcPct val="120000"/>
              </a:lnSpc>
            </a:pPr>
            <a:endParaRPr lang="en-GB" b="0" dirty="0"/>
          </a:p>
          <a:p>
            <a:pPr marL="0">
              <a:lnSpc>
                <a:spcPct val="120000"/>
              </a:lnSpc>
            </a:pPr>
            <a:r>
              <a:rPr lang="en-GB" dirty="0">
                <a:highlight>
                  <a:srgbClr val="80FF9C"/>
                </a:highlight>
              </a:rPr>
              <a:t>Optimization methods are the building blocks of machine learning and AI solutions.</a:t>
            </a:r>
          </a:p>
          <a:p>
            <a:pPr marL="0">
              <a:lnSpc>
                <a:spcPct val="120000"/>
              </a:lnSpc>
            </a:pPr>
            <a:endParaRPr lang="en-GB" dirty="0">
              <a:highlight>
                <a:srgbClr val="FED5E1"/>
              </a:highlight>
              <a:cs typeface="Arial"/>
            </a:endParaRPr>
          </a:p>
          <a:p>
            <a:pPr marL="0">
              <a:lnSpc>
                <a:spcPct val="120000"/>
              </a:lnSpc>
            </a:pPr>
            <a:r>
              <a:rPr lang="en-GB" dirty="0"/>
              <a:t>Quantum computing has the promise of:</a:t>
            </a:r>
          </a:p>
          <a:p>
            <a:pPr marL="687292" lvl="1" indent="-457109">
              <a:lnSpc>
                <a:spcPct val="120000"/>
              </a:lnSpc>
            </a:pPr>
            <a:r>
              <a:rPr lang="en-GB" dirty="0"/>
              <a:t>Solving problems which </a:t>
            </a:r>
            <a:r>
              <a:rPr lang="en-GB" dirty="0">
                <a:highlight>
                  <a:srgbClr val="80FF9C"/>
                </a:highlight>
              </a:rPr>
              <a:t>are classically infeasible </a:t>
            </a:r>
            <a:r>
              <a:rPr lang="en-GB" dirty="0"/>
              <a:t>.</a:t>
            </a:r>
          </a:p>
          <a:p>
            <a:pPr marL="687292" lvl="1" indent="-457109">
              <a:lnSpc>
                <a:spcPct val="120000"/>
              </a:lnSpc>
            </a:pPr>
            <a:r>
              <a:rPr lang="en-GB" dirty="0"/>
              <a:t>Obtaining a </a:t>
            </a:r>
            <a:r>
              <a:rPr lang="en-GB" dirty="0">
                <a:highlight>
                  <a:srgbClr val="80FF9C"/>
                </a:highlight>
              </a:rPr>
              <a:t>substantial speedup </a:t>
            </a:r>
            <a:r>
              <a:rPr lang="en-GB" dirty="0"/>
              <a:t>in optimization.</a:t>
            </a:r>
            <a:endParaRPr lang="en-GB" dirty="0">
              <a:cs typeface="Arial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BCA456-063C-C645-B04A-4B9A91C4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Area :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Optimization and MACHINE LEARNING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BC7F4F8-D82B-954C-8AA2-BDF53086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8044" y="1505508"/>
            <a:ext cx="2625769" cy="25739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860FA1-1FA0-5042-9B9A-D1726B935768}"/>
              </a:ext>
            </a:extLst>
          </p:cNvPr>
          <p:cNvSpPr txBox="1">
            <a:spLocks/>
          </p:cNvSpPr>
          <p:nvPr/>
        </p:nvSpPr>
        <p:spPr>
          <a:xfrm>
            <a:off x="7741952" y="4413717"/>
            <a:ext cx="3764250" cy="1933295"/>
          </a:xfrm>
          <a:prstGeom prst="rect">
            <a:avLst/>
          </a:prstGeom>
          <a:solidFill>
            <a:srgbClr val="80FF9C"/>
          </a:solidFill>
        </p:spPr>
        <p:txBody>
          <a:bodyPr vert="horz" lIns="91417" tIns="45708" rIns="91417" bIns="45708" rtlCol="0">
            <a:normAutofit fontScale="47500" lnSpcReduction="20000"/>
          </a:bodyPr>
          <a:lstStyle>
            <a:lvl1pPr marL="291976" indent="-342754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666" kern="1200" dirty="0" smtClean="0">
                <a:solidFill>
                  <a:srgbClr val="51626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482395" indent="-287744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132" kern="1200" dirty="0" smtClean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2pPr>
            <a:lvl3pPr marL="547983" indent="0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None/>
              <a:defRPr lang="en-US" kern="120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3pPr>
            <a:lvl4pPr marL="952095" indent="-169262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132" kern="1200" dirty="0" smtClean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4pPr>
            <a:lvl5pPr marL="1434490" indent="-175610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nl-BE" sz="1866" kern="1200" dirty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5pPr>
            <a:lvl6pPr marL="3351375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716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058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398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2799" b="1" dirty="0">
                <a:solidFill>
                  <a:schemeClr val="tx1"/>
                </a:solidFill>
              </a:rPr>
              <a:t>Example techniques:</a:t>
            </a:r>
          </a:p>
          <a:p>
            <a:pPr marL="457109" indent="-457109">
              <a:lnSpc>
                <a:spcPct val="170000"/>
              </a:lnSpc>
            </a:pPr>
            <a:r>
              <a:rPr lang="en-US" sz="2799" b="1" dirty="0">
                <a:solidFill>
                  <a:schemeClr val="tx1"/>
                </a:solidFill>
              </a:rPr>
              <a:t>Quantum data fitting (regression)</a:t>
            </a:r>
          </a:p>
          <a:p>
            <a:pPr marL="457109" indent="-457109">
              <a:lnSpc>
                <a:spcPct val="170000"/>
              </a:lnSpc>
            </a:pPr>
            <a:r>
              <a:rPr lang="en-US" sz="2665" b="1" dirty="0">
                <a:solidFill>
                  <a:schemeClr val="tx1"/>
                </a:solidFill>
              </a:rPr>
              <a:t>Quantum semidefinite programming</a:t>
            </a:r>
          </a:p>
          <a:p>
            <a:pPr marL="457109" indent="-457109">
              <a:lnSpc>
                <a:spcPct val="170000"/>
              </a:lnSpc>
            </a:pPr>
            <a:r>
              <a:rPr lang="en-US" sz="2665" b="1" dirty="0">
                <a:solidFill>
                  <a:schemeClr val="tx1"/>
                </a:solidFill>
              </a:rPr>
              <a:t>Quantum combinatorial optimization</a:t>
            </a:r>
          </a:p>
          <a:p>
            <a:pPr marL="457109" indent="-457109">
              <a:lnSpc>
                <a:spcPct val="170000"/>
              </a:lnSpc>
            </a:pPr>
            <a:r>
              <a:rPr lang="en-US" sz="2665" b="1" dirty="0">
                <a:solidFill>
                  <a:schemeClr val="tx1"/>
                </a:solidFill>
              </a:rPr>
              <a:t>Quantum support vector machine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799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31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C509A-EBBB-6F49-A7BD-FB4E1901E57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C6F0B-D930-2F44-A190-DEDA9A9F74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01A07B-8422-5843-B2CB-238012D0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Example - </a:t>
            </a:r>
            <a:r>
              <a:rPr lang="en-US" dirty="0"/>
              <a:t>Portfolio Optimization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A3CE45-3FFB-E541-A59E-2F4E5992391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71600"/>
            <a:ext cx="7162800" cy="514667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Portfolio optimization can easily become an intractable combinatorial optimization problem. </a:t>
            </a:r>
          </a:p>
          <a:p>
            <a:pPr>
              <a:lnSpc>
                <a:spcPct val="120000"/>
              </a:lnSpc>
            </a:pPr>
            <a:r>
              <a:rPr lang="en-US" dirty="0"/>
              <a:t>Example: Find portfolios </a:t>
            </a:r>
            <a:r>
              <a:rPr lang="en-US" dirty="0">
                <a:highlight>
                  <a:srgbClr val="80FF9C"/>
                </a:highlight>
              </a:rPr>
              <a:t>containing only uncorrelated </a:t>
            </a:r>
            <a:r>
              <a:rPr lang="en-US" dirty="0"/>
              <a:t>assets to minimize risk.</a:t>
            </a:r>
          </a:p>
          <a:p>
            <a:pPr>
              <a:lnSpc>
                <a:spcPct val="120000"/>
              </a:lnSpc>
            </a:pPr>
            <a:r>
              <a:rPr lang="en-US" dirty="0"/>
              <a:t>We represent the problem as a graph, where: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asset corresponds to one node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positive correlation is one edge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node color corresponds to one portfolio</a:t>
            </a:r>
          </a:p>
          <a:p>
            <a:pPr>
              <a:lnSpc>
                <a:spcPct val="120000"/>
              </a:lnSpc>
            </a:pPr>
            <a:r>
              <a:rPr lang="en-US" dirty="0">
                <a:highlight>
                  <a:srgbClr val="80FF9C"/>
                </a:highlight>
              </a:rPr>
              <a:t>Graph coloring problem: </a:t>
            </a:r>
            <a:r>
              <a:rPr lang="en-US" dirty="0"/>
              <a:t>assign a color to each node avoiding a similar color on connected nodes.</a:t>
            </a:r>
          </a:p>
          <a:p>
            <a:pPr>
              <a:lnSpc>
                <a:spcPct val="120000"/>
              </a:lnSpc>
            </a:pPr>
            <a:r>
              <a:rPr lang="en-US" dirty="0"/>
              <a:t>Technique: Quantum annealing on a D-Wave machine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6" name="Picture 5" descr="A picture containing sky, object&#13;&#10;&#13;&#10;Description automatically generated">
            <a:extLst>
              <a:ext uri="{FF2B5EF4-FFF2-40B4-BE49-F238E27FC236}">
                <a16:creationId xmlns:a16="http://schemas.microsoft.com/office/drawing/2014/main" id="{DFDC998A-9CD8-A043-B004-C41A5543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071" y="1211739"/>
            <a:ext cx="2846296" cy="2530041"/>
          </a:xfrm>
          <a:prstGeom prst="rect">
            <a:avLst/>
          </a:prstGeom>
        </p:spPr>
      </p:pic>
      <p:pic>
        <p:nvPicPr>
          <p:cNvPr id="10" name="Picture 9" descr="A picture containing sky&#13;&#10;&#13;&#10;Description automatically generated">
            <a:extLst>
              <a:ext uri="{FF2B5EF4-FFF2-40B4-BE49-F238E27FC236}">
                <a16:creationId xmlns:a16="http://schemas.microsoft.com/office/drawing/2014/main" id="{A9C94583-D32F-8B4D-A5FC-C4CCBCFF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07" y="3741780"/>
            <a:ext cx="2846295" cy="25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59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59F32E-BE78-FA40-98C6-523D8AC782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2" y="1828802"/>
            <a:ext cx="5469414" cy="4689475"/>
          </a:xfrm>
        </p:spPr>
        <p:txBody>
          <a:bodyPr>
            <a:normAutofit/>
          </a:bodyPr>
          <a:lstStyle/>
          <a:p>
            <a:r>
              <a:rPr lang="en-GB" sz="2400" dirty="0"/>
              <a:t>In Cryptography a </a:t>
            </a:r>
            <a:r>
              <a:rPr lang="en-GB" sz="2400" dirty="0">
                <a:highlight>
                  <a:srgbClr val="80FF9C"/>
                </a:highlight>
              </a:rPr>
              <a:t>secret key is used to encrypt/decrypt </a:t>
            </a:r>
            <a:r>
              <a:rPr lang="en-GB" sz="2400" dirty="0"/>
              <a:t>messages.</a:t>
            </a:r>
          </a:p>
          <a:p>
            <a:endParaRPr lang="en-GB" sz="2400" dirty="0"/>
          </a:p>
          <a:p>
            <a:r>
              <a:rPr lang="en-GB" sz="2400" dirty="0"/>
              <a:t>Key distribution is a mechanism to </a:t>
            </a:r>
            <a:r>
              <a:rPr lang="en-GB" sz="2400" dirty="0">
                <a:highlight>
                  <a:srgbClr val="80FF9C"/>
                </a:highlight>
              </a:rPr>
              <a:t>share a key </a:t>
            </a:r>
            <a:r>
              <a:rPr lang="en-GB" sz="2400" dirty="0"/>
              <a:t>between two parties in a secure manner.</a:t>
            </a:r>
          </a:p>
          <a:p>
            <a:endParaRPr lang="en-GB" sz="2400" dirty="0"/>
          </a:p>
          <a:p>
            <a:r>
              <a:rPr lang="en-GB" sz="2400" dirty="0"/>
              <a:t>Quantum entanglement provides a mechanism to distribute keys – completely tamper proof. 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F60D6F-EB01-B849-A03C-CEFA6602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811215" cy="990601"/>
          </a:xfrm>
        </p:spPr>
        <p:txBody>
          <a:bodyPr>
            <a:normAutofit/>
          </a:bodyPr>
          <a:lstStyle/>
          <a:p>
            <a:r>
              <a:rPr lang="en-US" dirty="0"/>
              <a:t>Application Areas – </a:t>
            </a:r>
            <a:r>
              <a:rPr lang="en-GB" dirty="0"/>
              <a:t>Quantum key distribution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5D41E-70F5-E647-B278-AD90155EEBE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E83-7664-134E-9ED0-D7660719F5E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72695-3A1F-7444-A458-374F0F612F50}"/>
              </a:ext>
            </a:extLst>
          </p:cNvPr>
          <p:cNvSpPr txBox="1">
            <a:spLocks/>
          </p:cNvSpPr>
          <p:nvPr/>
        </p:nvSpPr>
        <p:spPr>
          <a:xfrm>
            <a:off x="6390586" y="4048549"/>
            <a:ext cx="5558423" cy="15688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17" tIns="45708" rIns="91417" bIns="45708" rtlCol="0">
            <a:noAutofit/>
          </a:bodyPr>
          <a:lstStyle>
            <a:lvl1pPr marL="291976" indent="-342754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666" kern="1200" dirty="0" smtClean="0">
                <a:solidFill>
                  <a:srgbClr val="51626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482395" indent="-287744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132" kern="1200" dirty="0" smtClean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2pPr>
            <a:lvl3pPr marL="547983" indent="0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None/>
              <a:defRPr lang="en-US" kern="120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3pPr>
            <a:lvl4pPr marL="952095" indent="-169262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132" kern="1200" dirty="0" smtClean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4pPr>
            <a:lvl5pPr marL="1434490" indent="-175610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nl-BE" sz="1866" kern="1200" dirty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5pPr>
            <a:lvl6pPr marL="3351375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716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058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398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GB" sz="2400" b="1" dirty="0">
                <a:solidFill>
                  <a:schemeClr val="tx1"/>
                </a:solidFill>
              </a:rPr>
              <a:t>Current Status</a:t>
            </a:r>
          </a:p>
          <a:p>
            <a:r>
              <a:rPr lang="en-GB" sz="1800" dirty="0">
                <a:solidFill>
                  <a:schemeClr val="tx1"/>
                </a:solidFill>
              </a:rPr>
              <a:t>Currently available for point to point cases.</a:t>
            </a:r>
          </a:p>
          <a:p>
            <a:r>
              <a:rPr lang="en-GB" sz="1800" dirty="0">
                <a:solidFill>
                  <a:schemeClr val="tx1"/>
                </a:solidFill>
              </a:rPr>
              <a:t>Experiment: Shanghai to Beijing via satellite.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955A05-F836-EF41-9D4A-DEC7ED0358E8}"/>
              </a:ext>
            </a:extLst>
          </p:cNvPr>
          <p:cNvGrpSpPr/>
          <p:nvPr/>
        </p:nvGrpSpPr>
        <p:grpSpPr>
          <a:xfrm>
            <a:off x="6331591" y="1496619"/>
            <a:ext cx="5617419" cy="2237160"/>
            <a:chOff x="2167086" y="4066225"/>
            <a:chExt cx="5618719" cy="223767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2A3F93-53B2-CC45-8D4F-77B4D226671D}"/>
                </a:ext>
              </a:extLst>
            </p:cNvPr>
            <p:cNvSpPr/>
            <p:nvPr/>
          </p:nvSpPr>
          <p:spPr>
            <a:xfrm>
              <a:off x="2167086" y="4066225"/>
              <a:ext cx="1279499" cy="12794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6">
                      <a:lumMod val="10000"/>
                    </a:schemeClr>
                  </a:solidFill>
                </a:rPr>
                <a:t>Alice</a:t>
              </a:r>
              <a:endParaRPr lang="en-US" sz="1400" b="1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D45932-3B5C-EA4E-AF15-DA60626BE34F}"/>
                </a:ext>
              </a:extLst>
            </p:cNvPr>
            <p:cNvSpPr/>
            <p:nvPr/>
          </p:nvSpPr>
          <p:spPr>
            <a:xfrm>
              <a:off x="6506307" y="4066225"/>
              <a:ext cx="1279498" cy="127949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6">
                      <a:lumMod val="10000"/>
                    </a:schemeClr>
                  </a:solidFill>
                </a:rPr>
                <a:t>Bob</a:t>
              </a:r>
              <a:endParaRPr lang="en-US" sz="1400" b="1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4596DE-BE16-8149-B3C0-FDF370DA63D4}"/>
                </a:ext>
              </a:extLst>
            </p:cNvPr>
            <p:cNvSpPr/>
            <p:nvPr/>
          </p:nvSpPr>
          <p:spPr>
            <a:xfrm>
              <a:off x="4548866" y="5458095"/>
              <a:ext cx="845808" cy="8458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00FF7D"/>
                  </a:solidFill>
                </a:rPr>
                <a:t>Eve</a:t>
              </a:r>
              <a:endParaRPr lang="en-US" sz="1400" b="1" dirty="0">
                <a:solidFill>
                  <a:srgbClr val="00FF7D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D0B823-9CB9-E54D-8DF1-B2995DA2E956}"/>
                </a:ext>
              </a:extLst>
            </p:cNvPr>
            <p:cNvCxnSpPr>
              <a:cxnSpLocks/>
            </p:cNvCxnSpPr>
            <p:nvPr/>
          </p:nvCxnSpPr>
          <p:spPr>
            <a:xfrm>
              <a:off x="3344898" y="4405696"/>
              <a:ext cx="3161409" cy="0"/>
            </a:xfrm>
            <a:prstGeom prst="line">
              <a:avLst/>
            </a:prstGeom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8A5952-7AF5-E246-8678-18EE0F884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4898" y="5026291"/>
              <a:ext cx="3161409" cy="24449"/>
            </a:xfrm>
            <a:prstGeom prst="line">
              <a:avLst/>
            </a:prstGeom>
            <a:ln w="127000" cap="flat" cmpd="tri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739A138-D930-1E42-8D59-B58BE29971FA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4971770" y="5050740"/>
              <a:ext cx="4676" cy="407355"/>
            </a:xfrm>
            <a:prstGeom prst="straightConnector1">
              <a:avLst/>
            </a:prstGeom>
            <a:ln w="63500" cap="flat" cmpd="sng" algn="ctr">
              <a:solidFill>
                <a:srgbClr val="00FF7D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B29F4C-0E12-084F-A16A-8B7854A16450}"/>
                </a:ext>
              </a:extLst>
            </p:cNvPr>
            <p:cNvSpPr txBox="1"/>
            <p:nvPr/>
          </p:nvSpPr>
          <p:spPr>
            <a:xfrm>
              <a:off x="4049799" y="4653337"/>
              <a:ext cx="19752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Quantum Channel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81B343-8902-C247-A27D-585F5B3DE7E1}"/>
                </a:ext>
              </a:extLst>
            </p:cNvPr>
            <p:cNvSpPr txBox="1"/>
            <p:nvPr/>
          </p:nvSpPr>
          <p:spPr>
            <a:xfrm>
              <a:off x="4001310" y="4066225"/>
              <a:ext cx="17491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Classic Channel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24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66CDE6-F528-164B-9869-F6A7E740A0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9DFA4-4C56-C14B-966D-0F06689F99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8C21D-BDFD-F246-B0FE-5EBEBE1B3FB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/>
            <a:r>
              <a:rPr lang="en-US" dirty="0">
                <a:highlight>
                  <a:srgbClr val="80FF9C"/>
                </a:highlight>
              </a:rPr>
              <a:t>Quantum computer is not a faster computer!</a:t>
            </a:r>
          </a:p>
          <a:p>
            <a:pPr marL="512761" indent="-457200"/>
            <a:endParaRPr lang="en-US" sz="2800" dirty="0"/>
          </a:p>
          <a:p>
            <a:pPr marL="512761" indent="-457200"/>
            <a:r>
              <a:rPr lang="en-US" sz="2800" dirty="0"/>
              <a:t>In a quantum computer:</a:t>
            </a:r>
          </a:p>
          <a:p>
            <a:pPr marL="760330" lvl="1" indent="-514350">
              <a:buFont typeface="+mj-lt"/>
              <a:buAutoNum type="arabicPeriod"/>
            </a:pPr>
            <a:r>
              <a:rPr lang="en-US" dirty="0"/>
              <a:t>The information is </a:t>
            </a:r>
            <a:r>
              <a:rPr lang="en-US" dirty="0">
                <a:highlight>
                  <a:srgbClr val="80FF9C"/>
                </a:highlight>
              </a:rPr>
              <a:t>stored in a quantum system</a:t>
            </a:r>
            <a:r>
              <a:rPr lang="en-US" dirty="0"/>
              <a:t>.</a:t>
            </a:r>
          </a:p>
          <a:p>
            <a:pPr marL="760330" lvl="1" indent="-514350">
              <a:buFont typeface="+mj-lt"/>
              <a:buAutoNum type="arabicPeriod"/>
            </a:pPr>
            <a:r>
              <a:rPr lang="en-US" dirty="0"/>
              <a:t>The computation is </a:t>
            </a:r>
            <a:r>
              <a:rPr lang="en-US" dirty="0">
                <a:highlight>
                  <a:srgbClr val="80FF9C"/>
                </a:highlight>
              </a:rPr>
              <a:t>governed by quantum-mechanical phenomena.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It is fundamentally different from digital computers and 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5CE775-C8DE-8E46-94DD-529821AE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Computing?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8E70BE6-E75E-4B4F-99EE-C56D8397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Quantum Gate Model and Quantum Circuit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8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/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S-gate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  <a:blipFill>
                <a:blip r:embed="rId2"/>
                <a:stretch>
                  <a:fillRect l="-213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9939" cy="9906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</a:rPr>
              <a:t>OnE</a:t>
            </a:r>
            <a:r>
              <a:rPr lang="en-US" dirty="0">
                <a:solidFill>
                  <a:srgbClr val="000000"/>
                </a:solidFill>
              </a:rPr>
              <a:t> Qbit Gates Cont.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Pauli gates and S-Gate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662674" y="1832888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166728" y="2133366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251610" y="2133366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662674" y="2993018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166728" y="3293496"/>
            <a:ext cx="495946" cy="192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251610" y="3293496"/>
            <a:ext cx="495946" cy="192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631922" y="4153148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135976" y="4436789"/>
            <a:ext cx="495946" cy="16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9220858" y="4436789"/>
            <a:ext cx="495946" cy="16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9909610" y="182880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rgbClr val="00FF7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D48B3-D305-914C-B99B-F0DF4C9791DE}"/>
              </a:ext>
            </a:extLst>
          </p:cNvPr>
          <p:cNvSpPr/>
          <p:nvPr/>
        </p:nvSpPr>
        <p:spPr>
          <a:xfrm>
            <a:off x="8664267" y="5313278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28016-7FFF-A147-B357-03E18316278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168321" y="5613756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4B5D8A-A3F9-534C-ACF5-53D20EB2E43E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9253203" y="5613756"/>
            <a:ext cx="495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5D9B637-166D-D747-9A0A-FDA29F310662}"/>
              </a:ext>
            </a:extLst>
          </p:cNvPr>
          <p:cNvSpPr/>
          <p:nvPr/>
        </p:nvSpPr>
        <p:spPr>
          <a:xfrm>
            <a:off x="10487245" y="5313278"/>
            <a:ext cx="79751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50A23B-3982-A74E-988C-3C49FB3EAEC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991299" y="5613756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20BF21-B41E-AF40-9C80-596C9FAD4E32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284761" y="5613756"/>
            <a:ext cx="2873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84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 (</a:t>
                </a:r>
                <a:r>
                  <a:rPr lang="en-US" dirty="0">
                    <a:highlight>
                      <a:srgbClr val="00FF7D"/>
                    </a:highlight>
                  </a:rPr>
                  <a:t>A UNIVERSAL GATE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>
                    <a:highlight>
                      <a:srgbClr val="00FF7D"/>
                    </a:highlight>
                  </a:rPr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5420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rgbClr val="00FF7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rgbClr val="00FF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84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9200321" cy="5146677"/>
              </a:xfrm>
            </p:spPr>
            <p:txBody>
              <a:bodyPr>
                <a:normAutofit fontScale="925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When multiple qubits interact the </a:t>
                </a:r>
                <a:r>
                  <a:rPr lang="en-US" dirty="0">
                    <a:highlight>
                      <a:srgbClr val="00FF7D"/>
                    </a:highlight>
                    <a:latin typeface="+mn-lt"/>
                  </a:rPr>
                  <a:t>resulting state </a:t>
                </a:r>
                <a:r>
                  <a:rPr lang="en-US" dirty="0">
                    <a:latin typeface="+mn-lt"/>
                  </a:rPr>
                  <a:t>is in a vector space that contains all combinations of individual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basis states</a:t>
                </a:r>
                <a:endParaRPr lang="en-US" dirty="0">
                  <a:highlight>
                    <a:srgbClr val="00FF7D"/>
                  </a:highlight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9200321" cy="5146677"/>
              </a:xfrm>
              <a:blipFill>
                <a:blip r:embed="rId2"/>
                <a:stretch>
                  <a:fillRect l="-1379" t="-2222" r="-1931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9396211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FD183-EEB5-084B-A3EE-4307DB63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81" y="0"/>
            <a:ext cx="2414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1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9D7C93-37C2-9C41-AA74-C6A8301E481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867C-910E-4841-8279-0627A377E0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88E89-B909-9B49-8080-371571CB85B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Quantum Circuit is composed of</a:t>
            </a:r>
          </a:p>
          <a:p>
            <a:pPr lvl="1"/>
            <a:r>
              <a:rPr lang="en-US" dirty="0"/>
              <a:t>Quantum and classic registers</a:t>
            </a:r>
          </a:p>
          <a:p>
            <a:pPr lvl="1"/>
            <a:r>
              <a:rPr lang="en-US" dirty="0"/>
              <a:t>Quantum gates</a:t>
            </a:r>
          </a:p>
          <a:p>
            <a:pPr lvl="1"/>
            <a:r>
              <a:rPr lang="en-US" dirty="0"/>
              <a:t>Measurement gates</a:t>
            </a:r>
          </a:p>
          <a:p>
            <a:pPr lvl="1"/>
            <a:endParaRPr lang="en-US" dirty="0"/>
          </a:p>
          <a:p>
            <a:r>
              <a:rPr lang="en-US" dirty="0"/>
              <a:t>Example: Bell states</a:t>
            </a:r>
          </a:p>
          <a:p>
            <a:pPr lvl="1"/>
            <a:r>
              <a:rPr lang="en-US" dirty="0"/>
              <a:t>The first Bell state can be created using a Hadamard gate and a CNOT gate.</a:t>
            </a:r>
          </a:p>
          <a:p>
            <a:pPr lvl="1"/>
            <a:r>
              <a:rPr lang="en-US" dirty="0"/>
              <a:t>It creates and entanglement.</a:t>
            </a:r>
          </a:p>
          <a:p>
            <a:pPr lvl="1"/>
            <a:r>
              <a:rPr lang="en-US" dirty="0"/>
              <a:t>Measurement of one qubit will assign one of two possible values to the other qubit instantly.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FC28B-02D0-F24B-8FC1-B0F79719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Circuit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825616-7CCD-5F4E-B9DE-043CBFB3BA32}"/>
              </a:ext>
            </a:extLst>
          </p:cNvPr>
          <p:cNvGrpSpPr/>
          <p:nvPr/>
        </p:nvGrpSpPr>
        <p:grpSpPr>
          <a:xfrm>
            <a:off x="6818452" y="1073292"/>
            <a:ext cx="4179774" cy="2061722"/>
            <a:chOff x="2261821" y="4255600"/>
            <a:chExt cx="4180742" cy="20621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3BE1EF-DF92-1943-996F-1299A17B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81949A-F508-7348-956F-2F71B00A572E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3A15055-89F6-1A49-B50F-D6EFE6AB9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771" y="4308043"/>
            <a:ext cx="4228121" cy="520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F209C-4DBF-E146-9123-8D8F076F2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771" y="3845423"/>
            <a:ext cx="1828377" cy="2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34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Gate Model and Quantum Circuit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08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PROBLEM SETUP </a:t>
            </a:r>
            <a:br>
              <a:rPr lang="en-US" sz="4400" dirty="0"/>
            </a:br>
            <a:r>
              <a:rPr lang="en-US" sz="4400" dirty="0"/>
              <a:t>UNSTRUCTURED DATABASE SEARCH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We are searching for one item with a unique property in a large list of N items where there is no specific structure (e.g. order) in the dataset.</a:t>
                </a:r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A </a:t>
                </a:r>
                <a:r>
                  <a:rPr lang="fi-FI" dirty="0" err="1"/>
                  <a:t>list</a:t>
                </a:r>
                <a:r>
                  <a:rPr lang="fi-FI" dirty="0"/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/>
                  <a:t> </a:t>
                </a:r>
                <a:r>
                  <a:rPr lang="fi-FI" dirty="0" err="1"/>
                  <a:t>items</a:t>
                </a:r>
                <a:r>
                  <a:rPr lang="fi-FI" dirty="0"/>
                  <a:t>.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a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unique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property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wish</a:t>
                </a:r>
                <a:r>
                  <a:rPr lang="fi-FI" dirty="0"/>
                  <a:t> to </a:t>
                </a:r>
                <a:r>
                  <a:rPr lang="fi-FI" dirty="0" err="1"/>
                  <a:t>locate</a:t>
                </a:r>
                <a:r>
                  <a:rPr lang="fi-FI" dirty="0"/>
                  <a:t>; </a:t>
                </a:r>
                <a:r>
                  <a:rPr lang="fi-FI" dirty="0" err="1"/>
                  <a:t>aka</a:t>
                </a:r>
                <a:r>
                  <a:rPr lang="fi-FI" dirty="0"/>
                  <a:t> </a:t>
                </a:r>
                <a:r>
                  <a:rPr lang="fi-FI" dirty="0" err="1"/>
                  <a:t>winner</a:t>
                </a:r>
                <a:r>
                  <a:rPr lang="fi-FI" dirty="0"/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/>
                  <a:t>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a </a:t>
                </a:r>
                <a:r>
                  <a:rPr lang="fi-FI" dirty="0" err="1"/>
                  <a:t>check</a:t>
                </a:r>
                <a:r>
                  <a:rPr lang="fi-FI" dirty="0"/>
                  <a:t> </a:t>
                </a:r>
                <a:r>
                  <a:rPr lang="fi-FI" dirty="0" err="1"/>
                  <a:t>function</a:t>
                </a:r>
                <a:r>
                  <a:rPr lang="fi-FI" dirty="0"/>
                  <a:t> to </a:t>
                </a:r>
                <a:r>
                  <a:rPr lang="fi-FI" dirty="0" err="1"/>
                  <a:t>test</a:t>
                </a:r>
                <a:r>
                  <a:rPr lang="fi-FI" dirty="0"/>
                  <a:t> </a:t>
                </a:r>
                <a:r>
                  <a:rPr lang="fi-FI" dirty="0" err="1"/>
                  <a:t>if</a:t>
                </a:r>
                <a:r>
                  <a:rPr lang="fi-FI" dirty="0"/>
                  <a:t> a </a:t>
                </a:r>
                <a:r>
                  <a:rPr lang="fi-FI" dirty="0" err="1"/>
                  <a:t>given</a:t>
                </a:r>
                <a:r>
                  <a:rPr lang="fi-FI" dirty="0"/>
                  <a:t> </a:t>
                </a:r>
                <a:r>
                  <a:rPr lang="fi-FI" dirty="0" err="1"/>
                  <a:t>entry</a:t>
                </a:r>
                <a:r>
                  <a:rPr lang="fi-FI" dirty="0"/>
                  <a:t> is </a:t>
                </a:r>
                <a:r>
                  <a:rPr lang="fi-FI" dirty="0" err="1"/>
                  <a:t>winner</a:t>
                </a:r>
                <a:r>
                  <a:rPr lang="fi-FI" dirty="0"/>
                  <a:t> </a:t>
                </a:r>
                <a:r>
                  <a:rPr lang="fi-FI" dirty="0" err="1"/>
                  <a:t>or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, </a:t>
                </a:r>
                <a:r>
                  <a:rPr lang="fi-FI" dirty="0" err="1"/>
                  <a:t>aka</a:t>
                </a:r>
                <a:r>
                  <a:rPr lang="fi-FI" dirty="0"/>
                  <a:t> Oracle.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Example</a:t>
                </a:r>
                <a:r>
                  <a:rPr lang="fi-FI" dirty="0"/>
                  <a:t>: </a:t>
                </a:r>
                <a:r>
                  <a:rPr lang="fi-FI" dirty="0" err="1"/>
                  <a:t>checking</a:t>
                </a:r>
                <a:r>
                  <a:rPr lang="fi-FI" dirty="0"/>
                  <a:t> </a:t>
                </a:r>
                <a:r>
                  <a:rPr lang="fi-FI" dirty="0" err="1"/>
                  <a:t>boxes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by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to </a:t>
                </a:r>
                <a:r>
                  <a:rPr lang="fi-FI" dirty="0" err="1"/>
                  <a:t>find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box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contains</a:t>
                </a:r>
                <a:r>
                  <a:rPr lang="fi-FI" dirty="0"/>
                  <a:t> an </a:t>
                </a:r>
                <a:r>
                  <a:rPr lang="fi-FI" dirty="0" err="1"/>
                  <a:t>apple</a:t>
                </a:r>
                <a:r>
                  <a:rPr lang="fi-FI" dirty="0"/>
                  <a:t>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6" t="13188" r="9413" b="26328"/>
          <a:stretch/>
        </p:blipFill>
        <p:spPr>
          <a:xfrm>
            <a:off x="2893942" y="3246549"/>
            <a:ext cx="6099314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8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3333982"/>
            <a:ext cx="7888358" cy="2722263"/>
          </a:xfrm>
        </p:spPr>
        <p:txBody>
          <a:bodyPr>
            <a:normAutofit lnSpcReduction="1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Open the </a:t>
            </a:r>
            <a:r>
              <a:rPr lang="en-US" sz="2000" b="0" dirty="0" err="1"/>
              <a:t>Jupyter</a:t>
            </a:r>
            <a:r>
              <a:rPr lang="en-US" sz="2000" b="0" dirty="0"/>
              <a:t> Notebook file: </a:t>
            </a:r>
            <a:r>
              <a:rPr lang="fi-FI" sz="2000" dirty="0">
                <a:hlinkClick r:id="rId2"/>
              </a:rPr>
              <a:t>search_classic.ipynb</a:t>
            </a: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run</a:t>
            </a:r>
            <a:r>
              <a:rPr lang="fi-FI" sz="2000" dirty="0"/>
              <a:t> </a:t>
            </a:r>
            <a:r>
              <a:rPr lang="fi-FI" sz="2000" dirty="0" err="1"/>
              <a:t>Jupyter</a:t>
            </a:r>
            <a:r>
              <a:rPr lang="fi-FI" sz="2000" dirty="0"/>
              <a:t> </a:t>
            </a:r>
            <a:r>
              <a:rPr lang="fi-FI" sz="2000" dirty="0" err="1"/>
              <a:t>Notebook</a:t>
            </a:r>
            <a:r>
              <a:rPr lang="fi-FI" sz="2000" dirty="0"/>
              <a:t> </a:t>
            </a:r>
            <a:r>
              <a:rPr lang="fi-FI" sz="2000" dirty="0" err="1"/>
              <a:t>files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goal</a:t>
            </a:r>
            <a:r>
              <a:rPr lang="fi-FI" sz="2000" b="0" dirty="0"/>
              <a:t> is to </a:t>
            </a: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dirty="0" err="1"/>
              <a:t>shelf</a:t>
            </a:r>
            <a:r>
              <a:rPr lang="fi-FI" sz="2000" b="0" dirty="0"/>
              <a:t> </a:t>
            </a:r>
            <a:r>
              <a:rPr lang="fi-FI" sz="2000" b="0" dirty="0" err="1"/>
              <a:t>number</a:t>
            </a:r>
            <a:r>
              <a:rPr lang="fi-FI" sz="2000" b="0" dirty="0"/>
              <a:t> for a </a:t>
            </a:r>
            <a:r>
              <a:rPr lang="fi-FI" sz="2000" b="0" dirty="0" err="1"/>
              <a:t>given</a:t>
            </a:r>
            <a:r>
              <a:rPr lang="fi-FI" sz="2000" b="0" dirty="0"/>
              <a:t> </a:t>
            </a:r>
            <a:r>
              <a:rPr lang="fi-FI" sz="2000" b="0" dirty="0" err="1"/>
              <a:t>fruit</a:t>
            </a:r>
            <a:r>
              <a:rPr lang="fi-FI" sz="2000" b="0" dirty="0"/>
              <a:t> </a:t>
            </a:r>
            <a:r>
              <a:rPr lang="fi-FI" sz="2000" b="0" dirty="0" err="1"/>
              <a:t>name</a:t>
            </a: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We</a:t>
            </a:r>
            <a:r>
              <a:rPr lang="fi-FI" sz="2000" b="0" dirty="0"/>
              <a:t> </a:t>
            </a:r>
            <a:r>
              <a:rPr lang="fi-FI" sz="2000" b="0" dirty="0" err="1"/>
              <a:t>have</a:t>
            </a:r>
            <a:r>
              <a:rPr lang="fi-FI" sz="2000" b="0" dirty="0"/>
              <a:t> </a:t>
            </a:r>
            <a:r>
              <a:rPr lang="fi-FI" sz="2000" b="0" dirty="0" err="1"/>
              <a:t>access</a:t>
            </a:r>
            <a:r>
              <a:rPr lang="fi-FI" sz="2000" b="0" dirty="0"/>
              <a:t> to </a:t>
            </a:r>
            <a:r>
              <a:rPr lang="fi-FI" sz="2000" dirty="0" err="1"/>
              <a:t>black_box_check</a:t>
            </a:r>
            <a:r>
              <a:rPr lang="fi-FI" sz="2000" dirty="0"/>
              <a:t>(</a:t>
            </a:r>
            <a:r>
              <a:rPr lang="fi-FI" sz="2000" dirty="0" err="1"/>
              <a:t>key</a:t>
            </a:r>
            <a:r>
              <a:rPr lang="fi-FI" sz="2000" dirty="0"/>
              <a:t>, </a:t>
            </a:r>
            <a:r>
              <a:rPr lang="fi-FI" sz="2000" dirty="0" err="1"/>
              <a:t>value</a:t>
            </a:r>
            <a:r>
              <a:rPr lang="fi-FI" sz="2000" dirty="0"/>
              <a:t>) </a:t>
            </a:r>
            <a:r>
              <a:rPr lang="fi-FI" sz="2000" b="0" dirty="0" err="1"/>
              <a:t>function</a:t>
            </a:r>
            <a:r>
              <a:rPr lang="fi-FI" sz="2000" b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3210060"/>
            <a:ext cx="3211998" cy="3080627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 fontScale="92500" lnSpcReduction="1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01B7B0F-0BF3-B740-A4A1-1823C5316206}"/>
              </a:ext>
            </a:extLst>
          </p:cNvPr>
          <p:cNvSpPr txBox="1">
            <a:spLocks/>
          </p:cNvSpPr>
          <p:nvPr/>
        </p:nvSpPr>
        <p:spPr>
          <a:xfrm>
            <a:off x="380999" y="1371600"/>
            <a:ext cx="11430002" cy="1962383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in GitHub </a:t>
            </a:r>
            <a:r>
              <a:rPr lang="fi-FI" sz="2000" b="0" dirty="0" err="1"/>
              <a:t>or</a:t>
            </a:r>
            <a:r>
              <a:rPr lang="fi-FI" sz="2000" b="0" dirty="0"/>
              <a:t> in </a:t>
            </a:r>
            <a:r>
              <a:rPr lang="fi-FI" sz="2000" b="0" dirty="0" err="1"/>
              <a:t>myBinder</a:t>
            </a:r>
            <a:endParaRPr lang="fi-FI" sz="2000" b="0" dirty="0"/>
          </a:p>
          <a:p>
            <a:pPr marL="742944" lvl="1" indent="-457200">
              <a:lnSpc>
                <a:spcPts val="3000"/>
              </a:lnSpc>
            </a:pPr>
            <a:r>
              <a:rPr lang="fi-FI" sz="2000" b="1" dirty="0">
                <a:hlinkClick r:id="rId3"/>
              </a:rPr>
              <a:t>https://github.com/HassanNaseri/quantum-computing-handson</a:t>
            </a:r>
            <a:endParaRPr lang="fi-FI" sz="2000" b="1" dirty="0"/>
          </a:p>
          <a:p>
            <a:pPr marL="742944" lvl="1" indent="-457200">
              <a:lnSpc>
                <a:spcPts val="3000"/>
              </a:lnSpc>
            </a:pPr>
            <a:r>
              <a:rPr lang="fi-FI" sz="2000" b="1" dirty="0">
                <a:hlinkClick r:id="rId4"/>
              </a:rPr>
              <a:t>https://mybinder.org/v2/gh/HassanNaseri/quantum-computing-handson/master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72808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F0C9FF"/>
                </a:highlight>
              </a:rPr>
              <a:t>Task</a:t>
            </a:r>
            <a:r>
              <a:rPr lang="fi-FI" sz="2000" dirty="0">
                <a:highlight>
                  <a:srgbClr val="F0C9FF"/>
                </a:highlight>
              </a:rPr>
              <a:t> 1: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fi-FI" sz="2000" b="0" dirty="0" err="1"/>
              <a:t>giving</a:t>
            </a:r>
            <a:r>
              <a:rPr lang="fi-FI" sz="2000" b="0" dirty="0"/>
              <a:t> </a:t>
            </a:r>
            <a:r>
              <a:rPr lang="fi-FI" sz="2000" b="0" dirty="0" err="1"/>
              <a:t>value</a:t>
            </a:r>
            <a:r>
              <a:rPr lang="fi-FI" sz="2000" b="0" dirty="0"/>
              <a:t> to </a:t>
            </a:r>
          </a:p>
          <a:p>
            <a:pPr lvl="2" indent="0">
              <a:buNone/>
            </a:pPr>
            <a:r>
              <a:rPr lang="en-US" sz="1400" b="1" dirty="0" err="1"/>
              <a:t>Maximum_number_of_steps</a:t>
            </a:r>
            <a:r>
              <a:rPr lang="en-US" sz="1400" b="1" dirty="0"/>
              <a:t> =</a:t>
            </a:r>
          </a:p>
          <a:p>
            <a:pPr lvl="2" indent="0">
              <a:buNone/>
            </a:pPr>
            <a:endParaRPr lang="en-US" sz="2000" b="1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F0C9FF"/>
                </a:highlight>
              </a:rPr>
              <a:t>Task</a:t>
            </a:r>
            <a:r>
              <a:rPr lang="fi-FI" sz="2000" dirty="0">
                <a:highlight>
                  <a:srgbClr val="F0C9FF"/>
                </a:highlight>
              </a:rPr>
              <a:t> 2: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en-US" sz="2000" b="0" dirty="0"/>
              <a:t>writing the second for loop</a:t>
            </a:r>
          </a:p>
          <a:p>
            <a:pPr lvl="2" indent="0">
              <a:buNone/>
            </a:pPr>
            <a:r>
              <a:rPr lang="en-US" sz="1400" b="0" dirty="0"/>
              <a:t>Same loop as before except for using </a:t>
            </a:r>
            <a:r>
              <a:rPr lang="en-US" sz="1400" b="1" dirty="0" err="1"/>
              <a:t>random_indices</a:t>
            </a:r>
            <a:r>
              <a:rPr lang="en-US" sz="1400" b="1" dirty="0"/>
              <a:t> </a:t>
            </a:r>
            <a:r>
              <a:rPr lang="en-US" sz="1400" b="0" dirty="0"/>
              <a:t>in the for statement.</a:t>
            </a:r>
          </a:p>
          <a:p>
            <a:pPr lvl="2" indent="0">
              <a:buNone/>
            </a:pPr>
            <a:endParaRPr lang="en-US" sz="2000" b="0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How many iterations are needed in average?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Classical 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Exercise #1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2288676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  (</a:t>
                </a:r>
                <a:r>
                  <a:rPr lang="en-US" sz="2900" dirty="0">
                    <a:latin typeface="+mj-lt"/>
                  </a:rPr>
                  <a:t>Classical complexity is  in the order of 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900" dirty="0">
                    <a:latin typeface="+mj-lt"/>
                  </a:rPr>
                  <a:t>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 very generic problem in computer science, optimization, …</a:t>
                </a:r>
                <a:endParaRPr lang="en-US" sz="2900" dirty="0">
                  <a:latin typeface="+mj-lt"/>
                </a:endParaRP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2900" dirty="0"/>
                  <a:t> evaluations</a:t>
                </a:r>
                <a:r>
                  <a:rPr lang="en-US" sz="2900" dirty="0">
                    <a:latin typeface="+mj-lt"/>
                  </a:rPr>
                  <a:t> (e.g. 1000 instead of 1M operations)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IBM Q - User Guide</a:t>
                </a:r>
              </a:p>
              <a:p>
                <a:pPr lvl="1" indent="0">
                  <a:lnSpc>
                    <a:spcPct val="170000"/>
                  </a:lnSpc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Grover’s</a:t>
            </a:r>
            <a:r>
              <a:rPr lang="en-US" dirty="0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9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F5C5D1-77F8-5D4A-8644-3AE07191FE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BD1B66-0CC8-6D4A-A9CD-8394A7AAE2D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007C1C-4079-0547-AA7B-F9C0B902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QUANTUM COMPUTING </a:t>
            </a:r>
            <a:r>
              <a:rPr lang="en-US" dirty="0">
                <a:solidFill>
                  <a:srgbClr val="00FF7D"/>
                </a:solidFill>
              </a:rPr>
              <a:t>Timeline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A55EDB-BA4D-5144-8CAA-ED6E5E562B76}"/>
              </a:ext>
            </a:extLst>
          </p:cNvPr>
          <p:cNvGrpSpPr/>
          <p:nvPr/>
        </p:nvGrpSpPr>
        <p:grpSpPr>
          <a:xfrm>
            <a:off x="5326839" y="1016453"/>
            <a:ext cx="3227326" cy="2841023"/>
            <a:chOff x="7414053" y="1184502"/>
            <a:chExt cx="4533930" cy="39912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7E956B-A397-9C43-9C9F-BB5328FFEF69}"/>
                </a:ext>
              </a:extLst>
            </p:cNvPr>
            <p:cNvSpPr/>
            <p:nvPr/>
          </p:nvSpPr>
          <p:spPr>
            <a:xfrm>
              <a:off x="7414054" y="1184502"/>
              <a:ext cx="4533929" cy="324982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/>
            </a:p>
          </p:txBody>
        </p:sp>
        <p:sp>
          <p:nvSpPr>
            <p:cNvPr id="9" name="Content Placeholder 1">
              <a:extLst>
                <a:ext uri="{FF2B5EF4-FFF2-40B4-BE49-F238E27FC236}">
                  <a16:creationId xmlns:a16="http://schemas.microsoft.com/office/drawing/2014/main" id="{E416FF16-76C6-6E43-BC0C-ED7975748E95}"/>
                </a:ext>
              </a:extLst>
            </p:cNvPr>
            <p:cNvSpPr txBox="1">
              <a:spLocks/>
            </p:cNvSpPr>
            <p:nvPr/>
          </p:nvSpPr>
          <p:spPr>
            <a:xfrm>
              <a:off x="7414053" y="4488604"/>
              <a:ext cx="4533929" cy="687128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vert="horz" lIns="0" tIns="91440" rIns="0" bIns="45720" rtlCol="0">
              <a:noAutofit/>
            </a:bodyPr>
            <a:lstStyle>
              <a:lvl1pPr marL="55561" indent="0" algn="l" defTabSz="914377" rtl="0" eaLnBrk="1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800" b="1" kern="1200" cap="none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285744" indent="-230182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14338" indent="-230182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503030202060203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783" indent="-171446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7229" indent="-177796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Graphik" panose="020B0503030202060203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28674" indent="-17303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5561" indent="0" algn="l" defTabSz="914377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200" b="1" kern="1200" cap="all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7pPr>
              <a:lvl8pPr marL="55561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61" indent="0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Exponential growth of superconducting quantum computing technology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0EF1D6-A77E-9840-BAC9-AE4A3929E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2343" y="1289538"/>
              <a:ext cx="4331929" cy="29594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F52D9332-AB84-A247-8215-03D832BD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765" y="995739"/>
            <a:ext cx="3359364" cy="2841023"/>
          </a:xfrm>
          <a:prstGeom prst="rect">
            <a:avLst/>
          </a:prstGeom>
        </p:spPr>
      </p:pic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BD34055E-3983-A04C-A47B-744576D8A8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1174" y="1553862"/>
          <a:ext cx="4795035" cy="4847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757">
                  <a:extLst>
                    <a:ext uri="{9D8B030D-6E8A-4147-A177-3AD203B41FA5}">
                      <a16:colId xmlns:a16="http://schemas.microsoft.com/office/drawing/2014/main" val="1714526404"/>
                    </a:ext>
                  </a:extLst>
                </a:gridCol>
                <a:gridCol w="4045278">
                  <a:extLst>
                    <a:ext uri="{9D8B030D-6E8A-4147-A177-3AD203B41FA5}">
                      <a16:colId xmlns:a16="http://schemas.microsoft.com/office/drawing/2014/main" val="3348834093"/>
                    </a:ext>
                  </a:extLst>
                </a:gridCol>
              </a:tblGrid>
              <a:tr h="553644">
                <a:tc>
                  <a:txBody>
                    <a:bodyPr/>
                    <a:lstStyle/>
                    <a:p>
                      <a:r>
                        <a:rPr lang="en-US" sz="1200" b="1" dirty="0"/>
                        <a:t>[1959]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Richard Feynman: “There's Plenty of Room at the Bottom”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747500"/>
                  </a:ext>
                </a:extLst>
              </a:tr>
              <a:tr h="553644">
                <a:tc>
                  <a:txBody>
                    <a:bodyPr/>
                    <a:lstStyle/>
                    <a:p>
                      <a:r>
                        <a:rPr lang="en-US" sz="1200" b="1" dirty="0"/>
                        <a:t>[1973]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Charles H. Bennett (IBM): introduce reversible logic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08388"/>
                  </a:ext>
                </a:extLst>
              </a:tr>
              <a:tr h="553644">
                <a:tc>
                  <a:txBody>
                    <a:bodyPr/>
                    <a:lstStyle/>
                    <a:p>
                      <a:r>
                        <a:rPr lang="en-US" sz="1200" b="1" dirty="0"/>
                        <a:t>[1994]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Peter Shor (Bell Labs): an important algorithm to cryptography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708752"/>
                  </a:ext>
                </a:extLst>
              </a:tr>
              <a:tr h="553644">
                <a:tc>
                  <a:txBody>
                    <a:bodyPr/>
                    <a:lstStyle/>
                    <a:p>
                      <a:r>
                        <a:rPr lang="en-US" sz="1200" b="1" dirty="0"/>
                        <a:t>[2000]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Alamos National Laboratory: first working 7-qubit NMR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380548"/>
                  </a:ext>
                </a:extLst>
              </a:tr>
              <a:tr h="553644">
                <a:tc>
                  <a:txBody>
                    <a:bodyPr/>
                    <a:lstStyle/>
                    <a:p>
                      <a:r>
                        <a:rPr lang="en-US" sz="1200" b="1" dirty="0"/>
                        <a:t>[2007]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D-Wave</a:t>
                      </a:r>
                      <a:r>
                        <a:rPr lang="en-US" sz="1200" dirty="0"/>
                        <a:t> : 8-qubit quantum annealing 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171173"/>
                  </a:ext>
                </a:extLst>
              </a:tr>
              <a:tr h="601327">
                <a:tc>
                  <a:txBody>
                    <a:bodyPr/>
                    <a:lstStyle/>
                    <a:p>
                      <a:r>
                        <a:rPr lang="en-US" sz="1200" b="1" dirty="0"/>
                        <a:t>[2016]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IBM</a:t>
                      </a:r>
                      <a:r>
                        <a:rPr lang="en-US" sz="1200" dirty="0"/>
                        <a:t>: public launch of IBM Q Experience and a 5 qubit universal quantum computer.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751505"/>
                  </a:ext>
                </a:extLst>
              </a:tr>
              <a:tr h="1478258">
                <a:tc>
                  <a:txBody>
                    <a:bodyPr/>
                    <a:lstStyle/>
                    <a:p>
                      <a:r>
                        <a:rPr lang="en-US" sz="1200" b="1" dirty="0"/>
                        <a:t>[2017 – 2018]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FF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IBM</a:t>
                      </a:r>
                      <a:r>
                        <a:rPr lang="en-US" sz="1200" dirty="0"/>
                        <a:t>: unveils a 50-qubit quantum computer.</a:t>
                      </a:r>
                    </a:p>
                    <a:p>
                      <a:r>
                        <a:rPr lang="en-US" sz="1200" b="1" dirty="0"/>
                        <a:t>Microsoft</a:t>
                      </a:r>
                      <a:r>
                        <a:rPr lang="en-US" sz="1200" dirty="0"/>
                        <a:t>: releases Quantum SDK and a 40-qubit simulator.</a:t>
                      </a:r>
                    </a:p>
                    <a:p>
                      <a:r>
                        <a:rPr lang="en-US" sz="1200" b="1" dirty="0"/>
                        <a:t>Google</a:t>
                      </a:r>
                      <a:r>
                        <a:rPr lang="en-US" sz="1200" dirty="0"/>
                        <a:t>: announces a 72-qubit quantum chip</a:t>
                      </a:r>
                    </a:p>
                    <a:p>
                      <a:r>
                        <a:rPr lang="en-US" sz="1200" b="1" dirty="0"/>
                        <a:t>Intel</a:t>
                      </a:r>
                      <a:r>
                        <a:rPr lang="en-US" sz="1200" dirty="0"/>
                        <a:t>: announces a 49-qubit superconducting test chip.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F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5707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C20CC41F-CE2D-014A-B2F0-956332B86342}"/>
              </a:ext>
            </a:extLst>
          </p:cNvPr>
          <p:cNvGrpSpPr/>
          <p:nvPr/>
        </p:nvGrpSpPr>
        <p:grpSpPr>
          <a:xfrm>
            <a:off x="6372114" y="4091601"/>
            <a:ext cx="5643015" cy="2530595"/>
            <a:chOff x="6548578" y="4085671"/>
            <a:chExt cx="5643015" cy="253059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D8C1143-F8EE-ED4E-A879-1D12E57825DB}"/>
                </a:ext>
              </a:extLst>
            </p:cNvPr>
            <p:cNvGrpSpPr/>
            <p:nvPr/>
          </p:nvGrpSpPr>
          <p:grpSpPr>
            <a:xfrm>
              <a:off x="6548578" y="4085671"/>
              <a:ext cx="5643015" cy="2530595"/>
              <a:chOff x="4457066" y="1280077"/>
              <a:chExt cx="7096208" cy="413154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A60073-DAB1-BD45-BE53-A736CB486BDD}"/>
                  </a:ext>
                </a:extLst>
              </p:cNvPr>
              <p:cNvSpPr/>
              <p:nvPr/>
            </p:nvSpPr>
            <p:spPr>
              <a:xfrm>
                <a:off x="4457066" y="1280077"/>
                <a:ext cx="6898793" cy="4131544"/>
              </a:xfrm>
              <a:prstGeom prst="rect">
                <a:avLst/>
              </a:prstGeom>
              <a:solidFill>
                <a:schemeClr val="tx2">
                  <a:lumMod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A7E42A4-A419-FB4C-976B-F509AAD722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85627"/>
              <a:stretch/>
            </p:blipFill>
            <p:spPr>
              <a:xfrm>
                <a:off x="4551646" y="4835443"/>
                <a:ext cx="7001624" cy="57617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4EA1937-1949-F347-BD6E-2866F7C053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2319" b="7646"/>
              <a:stretch/>
            </p:blipFill>
            <p:spPr>
              <a:xfrm>
                <a:off x="4551651" y="3500132"/>
                <a:ext cx="7001623" cy="1604954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7642E95-C830-C24F-A764-4CD22F6A6EA5}"/>
                  </a:ext>
                </a:extLst>
              </p:cNvPr>
              <p:cNvGrpSpPr/>
              <p:nvPr/>
            </p:nvGrpSpPr>
            <p:grpSpPr>
              <a:xfrm>
                <a:off x="6022811" y="2277737"/>
                <a:ext cx="3944399" cy="2894473"/>
                <a:chOff x="3582482" y="1729682"/>
                <a:chExt cx="2959455" cy="2171703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3426E1E-1865-2341-B81F-16B448D2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1133" t="21338" r="22532" b="6461"/>
                <a:stretch/>
              </p:blipFill>
              <p:spPr>
                <a:xfrm>
                  <a:off x="3582482" y="1729682"/>
                  <a:ext cx="2959455" cy="2171703"/>
                </a:xfrm>
                <a:prstGeom prst="rect">
                  <a:avLst/>
                </a:prstGeom>
              </p:spPr>
            </p:pic>
            <p:sp>
              <p:nvSpPr>
                <p:cNvPr id="53" name="Isosceles Triangle 1">
                  <a:extLst>
                    <a:ext uri="{FF2B5EF4-FFF2-40B4-BE49-F238E27FC236}">
                      <a16:creationId xmlns:a16="http://schemas.microsoft.com/office/drawing/2014/main" id="{FF2A6154-4929-3B4C-B87C-F94F71B1E8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6391656" y="1977753"/>
                  <a:ext cx="54864" cy="50173"/>
                </a:xfrm>
                <a:prstGeom prst="triangle">
                  <a:avLst/>
                </a:prstGeom>
                <a:solidFill>
                  <a:srgbClr val="FF33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876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50E3D15-2136-8D4C-BEC3-DFD54598C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0591" r="8988" b="8136"/>
              <a:stretch/>
            </p:blipFill>
            <p:spPr>
              <a:xfrm>
                <a:off x="8093833" y="1402705"/>
                <a:ext cx="2830157" cy="368274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8C95972-3023-F14B-A5CA-1A679EBB5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2834" r="10639" b="8250"/>
              <a:stretch/>
            </p:blipFill>
            <p:spPr>
              <a:xfrm>
                <a:off x="7550781" y="1402704"/>
                <a:ext cx="3257694" cy="36782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C72470F-41F0-4A43-8F9A-1A535814C3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215" t="-843" r="10637" b="8136"/>
              <a:stretch/>
            </p:blipFill>
            <p:spPr>
              <a:xfrm>
                <a:off x="7437307" y="1368849"/>
                <a:ext cx="3371160" cy="3716593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3D11737-222F-4049-AC7C-8FD991BEF0F7}"/>
                  </a:ext>
                </a:extLst>
              </p:cNvPr>
              <p:cNvSpPr/>
              <p:nvPr/>
            </p:nvSpPr>
            <p:spPr>
              <a:xfrm rot="1918743">
                <a:off x="9689104" y="1638458"/>
                <a:ext cx="586014" cy="1657856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lIns="91391" tIns="45701" rIns="91391" bIns="45701" rtlCol="0" anchor="ctr"/>
              <a:lstStyle/>
              <a:p>
                <a:pPr algn="ctr" defTabSz="270745">
                  <a:defRPr/>
                </a:pPr>
                <a:endParaRPr lang="en-US" sz="400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3FABD74C-61FA-A844-B8EA-AE02012856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9848" r="1563"/>
              <a:stretch/>
            </p:blipFill>
            <p:spPr>
              <a:xfrm>
                <a:off x="9967209" y="3685889"/>
                <a:ext cx="505450" cy="139501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B7C652D7-4A72-454C-8DD7-09B3BD4A1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470" t="32572" r="9615" b="7066"/>
              <a:stretch/>
            </p:blipFill>
            <p:spPr>
              <a:xfrm>
                <a:off x="5632859" y="2685202"/>
                <a:ext cx="5175616" cy="2419884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DAD3B8-DFCF-1F46-9A11-0452791993D2}"/>
                  </a:ext>
                </a:extLst>
              </p:cNvPr>
              <p:cNvSpPr txBox="1"/>
              <p:nvPr/>
            </p:nvSpPr>
            <p:spPr>
              <a:xfrm>
                <a:off x="10363795" y="3547772"/>
                <a:ext cx="635011" cy="215405"/>
              </a:xfrm>
              <a:prstGeom prst="rect">
                <a:avLst/>
              </a:prstGeom>
              <a:noFill/>
            </p:spPr>
            <p:txBody>
              <a:bodyPr wrap="none" lIns="91391" tIns="45701" rIns="91391" bIns="45701" rtlCol="0">
                <a:spAutoFit/>
              </a:bodyPr>
              <a:lstStyle/>
              <a:p>
                <a:pPr defTabSz="270745">
                  <a:defRPr/>
                </a:pPr>
                <a:r>
                  <a:rPr lang="en-US" sz="800" b="1" kern="0" dirty="0">
                    <a:solidFill>
                      <a:srgbClr val="00BBEE">
                        <a:lumMod val="75000"/>
                      </a:srgbClr>
                    </a:solidFill>
                    <a:ea typeface="Arial" charset="0"/>
                  </a:rPr>
                  <a:t>Quantum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F4200696-ED52-D542-A5C9-0AA21C9D2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04513" y="3159973"/>
                <a:ext cx="1135175" cy="192546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3E42F70C-8B51-3640-ADD6-8D90E117BD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776926" y="5061261"/>
                <a:ext cx="302690" cy="330715"/>
              </a:xfrm>
              <a:prstGeom prst="rect">
                <a:avLst/>
              </a:prstGeom>
            </p:spPr>
          </p:pic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FB64373-A914-1C4A-8F40-DCB672A81E39}"/>
                  </a:ext>
                </a:extLst>
              </p:cNvPr>
              <p:cNvCxnSpPr/>
              <p:nvPr/>
            </p:nvCxnSpPr>
            <p:spPr>
              <a:xfrm>
                <a:off x="9923688" y="1534917"/>
                <a:ext cx="0" cy="3527312"/>
              </a:xfrm>
              <a:prstGeom prst="line">
                <a:avLst/>
              </a:prstGeom>
              <a:ln w="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3" name="Picture 62" descr="A picture containing clipart&#13;&#10;&#13;&#10;Description automatically generated">
              <a:extLst>
                <a:ext uri="{FF2B5EF4-FFF2-40B4-BE49-F238E27FC236}">
                  <a16:creationId xmlns:a16="http://schemas.microsoft.com/office/drawing/2014/main" id="{BF8FB730-8EDD-FD47-8A28-48B7ACAC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62398" y="4201821"/>
              <a:ext cx="1231317" cy="325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9915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</p:spPr>
            <p:txBody>
              <a:bodyPr>
                <a:normAutofit/>
              </a:bodyPr>
              <a:lstStyle/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Initialization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 err="1"/>
                  <a:t>Uf</a:t>
                </a:r>
                <a:r>
                  <a:rPr lang="en-US" sz="2900" dirty="0"/>
                  <a:t>: Black box search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Us: Reflection about average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fi-FI" sz="3200" dirty="0"/>
                  <a:t>Goto</a:t>
                </a:r>
                <a:r>
                  <a:rPr lang="fi-FI" sz="3200" b="0" dirty="0"/>
                  <a:t> </a:t>
                </a:r>
                <a:r>
                  <a:rPr lang="fi-FI" sz="3200" dirty="0" err="1"/>
                  <a:t>step</a:t>
                </a:r>
                <a:r>
                  <a:rPr lang="fi-FI" sz="3200" dirty="0"/>
                  <a:t> 2</a:t>
                </a:r>
                <a:r>
                  <a:rPr lang="fi-FI" sz="3200" b="0" dirty="0"/>
                  <a:t> and </a:t>
                </a:r>
                <a:r>
                  <a:rPr lang="fi-FI" sz="3200" b="0" dirty="0" err="1"/>
                  <a:t>repeat</a:t>
                </a:r>
                <a:r>
                  <a:rPr lang="fi-FI" sz="3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3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3200" b="0" dirty="0"/>
                  <a:t> </a:t>
                </a:r>
                <a:r>
                  <a:rPr lang="fi-FI" sz="3200" b="0" dirty="0" err="1"/>
                  <a:t>times</a:t>
                </a:r>
                <a:r>
                  <a:rPr lang="fi-FI" sz="3200" b="0" dirty="0"/>
                  <a:t>.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  <a:blipFill>
                <a:blip r:embed="rId3"/>
                <a:stretch>
                  <a:fillRect l="-287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Grover’s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dirty="0"/>
              <a:t>Overall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666B4-ADF0-3E47-9468-C05F7A83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59" y="4711803"/>
            <a:ext cx="9493941" cy="2146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744DE-1ABA-C840-84D9-DD3C37A8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92" y="1455407"/>
            <a:ext cx="4184543" cy="74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0386-9543-6745-88C2-E70DE8064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091" y="2236889"/>
            <a:ext cx="4184543" cy="1393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075A98-20E0-0F4F-9958-420345CF03E7}"/>
              </a:ext>
            </a:extLst>
          </p:cNvPr>
          <p:cNvSpPr/>
          <p:nvPr/>
        </p:nvSpPr>
        <p:spPr>
          <a:xfrm>
            <a:off x="6520070" y="5083733"/>
            <a:ext cx="4081669" cy="87974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783C9-1EB4-C34F-B65C-6A52D448798F}"/>
              </a:ext>
            </a:extLst>
          </p:cNvPr>
          <p:cNvSpPr/>
          <p:nvPr/>
        </p:nvSpPr>
        <p:spPr>
          <a:xfrm>
            <a:off x="9486483" y="4189211"/>
            <a:ext cx="702365" cy="755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F990F9-C29E-794C-ACF7-357D93E64CF6}"/>
              </a:ext>
            </a:extLst>
          </p:cNvPr>
          <p:cNvCxnSpPr>
            <a:cxnSpLocks/>
          </p:cNvCxnSpPr>
          <p:nvPr/>
        </p:nvCxnSpPr>
        <p:spPr>
          <a:xfrm flipH="1">
            <a:off x="9157253" y="4711803"/>
            <a:ext cx="447344" cy="37193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020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grover_1.ipynb</a:t>
            </a:r>
          </a:p>
          <a:p>
            <a:r>
              <a:rPr lang="fi-FI" dirty="0"/>
              <a:t>Complete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calling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black_box_check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</a:t>
            </a:r>
            <a:r>
              <a:rPr lang="fi-FI" dirty="0" err="1"/>
              <a:t>key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 err="1"/>
              <a:t>key</a:t>
            </a:r>
            <a:r>
              <a:rPr lang="fi-FI" dirty="0"/>
              <a:t>: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containing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unique</a:t>
            </a:r>
            <a:r>
              <a:rPr lang="fi-FI" dirty="0"/>
              <a:t> </a:t>
            </a:r>
            <a:r>
              <a:rPr lang="fi-FI" dirty="0" err="1"/>
              <a:t>property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(</a:t>
            </a:r>
            <a:r>
              <a:rPr lang="fi-FI" dirty="0" err="1"/>
              <a:t>fruit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)</a:t>
            </a:r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1"/>
            <a:r>
              <a:rPr lang="fi-FI" dirty="0" err="1"/>
              <a:t>reflection_about_average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Exercise #3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D1775A8-71B8-E441-9AA6-192A9FD077B6}"/>
              </a:ext>
            </a:extLst>
          </p:cNvPr>
          <p:cNvGrpSpPr/>
          <p:nvPr/>
        </p:nvGrpSpPr>
        <p:grpSpPr>
          <a:xfrm>
            <a:off x="5941943" y="876299"/>
            <a:ext cx="5688494" cy="1768783"/>
            <a:chOff x="5116810" y="5062329"/>
            <a:chExt cx="5688494" cy="17687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C3ACE0-29D3-9946-A8FD-893BBF5AB069}"/>
                </a:ext>
              </a:extLst>
            </p:cNvPr>
            <p:cNvSpPr/>
            <p:nvPr/>
          </p:nvSpPr>
          <p:spPr>
            <a:xfrm>
              <a:off x="5667789" y="5618663"/>
              <a:ext cx="719760" cy="702623"/>
            </a:xfrm>
            <a:prstGeom prst="rect">
              <a:avLst/>
            </a:prstGeom>
            <a:solidFill>
              <a:srgbClr val="00FF7D"/>
            </a:solidFill>
            <a:ln w="19050">
              <a:solidFill>
                <a:srgbClr val="750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6BAA2D-7B48-C043-B87B-DDE163653C6C}"/>
                </a:ext>
              </a:extLst>
            </p:cNvPr>
            <p:cNvSpPr/>
            <p:nvPr/>
          </p:nvSpPr>
          <p:spPr>
            <a:xfrm>
              <a:off x="6963002" y="5618663"/>
              <a:ext cx="719760" cy="702623"/>
            </a:xfrm>
            <a:prstGeom prst="rect">
              <a:avLst/>
            </a:prstGeom>
            <a:solidFill>
              <a:srgbClr val="00FF7D"/>
            </a:solidFill>
            <a:ln w="19050">
              <a:solidFill>
                <a:srgbClr val="750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 err="1">
                  <a:solidFill>
                    <a:schemeClr val="tx1"/>
                  </a:solidFill>
                </a:rPr>
                <a:t>f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F543C5-168D-A74C-85B1-82BB0ED04626}"/>
                </a:ext>
              </a:extLst>
            </p:cNvPr>
            <p:cNvSpPr/>
            <p:nvPr/>
          </p:nvSpPr>
          <p:spPr>
            <a:xfrm>
              <a:off x="8258215" y="5618921"/>
              <a:ext cx="719496" cy="702365"/>
            </a:xfrm>
            <a:prstGeom prst="rect">
              <a:avLst/>
            </a:prstGeom>
            <a:solidFill>
              <a:srgbClr val="00FF7D"/>
            </a:solidFill>
            <a:ln w="19050">
              <a:solidFill>
                <a:srgbClr val="750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>
                  <a:solidFill>
                    <a:schemeClr val="tx1"/>
                  </a:solidFill>
                </a:rPr>
                <a:t>s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D5A849-967D-7B46-B4CE-5BF8FAF58DFE}"/>
                </a:ext>
              </a:extLst>
            </p:cNvPr>
            <p:cNvGrpSpPr/>
            <p:nvPr/>
          </p:nvGrpSpPr>
          <p:grpSpPr>
            <a:xfrm>
              <a:off x="9553164" y="5618921"/>
              <a:ext cx="676687" cy="702365"/>
              <a:chOff x="9699766" y="5102087"/>
              <a:chExt cx="676687" cy="7023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3ED18-1A33-4941-B56D-58B3E7158086}"/>
                  </a:ext>
                </a:extLst>
              </p:cNvPr>
              <p:cNvSpPr/>
              <p:nvPr/>
            </p:nvSpPr>
            <p:spPr>
              <a:xfrm>
                <a:off x="9699766" y="5102087"/>
                <a:ext cx="676687" cy="669233"/>
              </a:xfrm>
              <a:prstGeom prst="rect">
                <a:avLst/>
              </a:prstGeom>
              <a:solidFill>
                <a:srgbClr val="00FF7D"/>
              </a:solidFill>
              <a:ln w="19050">
                <a:solidFill>
                  <a:srgbClr val="750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2DD26367-1C45-6245-A5DC-2FB8674C63B7}"/>
                  </a:ext>
                </a:extLst>
              </p:cNvPr>
              <p:cNvSpPr/>
              <p:nvPr/>
            </p:nvSpPr>
            <p:spPr>
              <a:xfrm>
                <a:off x="9766026" y="5201477"/>
                <a:ext cx="570670" cy="602975"/>
              </a:xfrm>
              <a:prstGeom prst="arc">
                <a:avLst>
                  <a:gd name="adj1" fmla="val 9922266"/>
                  <a:gd name="adj2" fmla="val 590499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E44C934-A710-5740-A2EA-9939B250C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51361" y="5216522"/>
                <a:ext cx="0" cy="3511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857C210-9C36-9F4B-AA4E-9E758BBD456D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6387549" y="5969975"/>
              <a:ext cx="57545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E8B202-2972-BA46-A02A-00F7E026AD24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7682762" y="5969975"/>
              <a:ext cx="575453" cy="12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03BEFF-2487-7143-89CC-ED0B2513244C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8977711" y="5953538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C35E07-67B4-3446-A00B-1025E7C84B2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5116810" y="5961821"/>
              <a:ext cx="550979" cy="815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D925E9-F128-AB4A-8E02-655B804A6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9851" y="5945255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32BFA939-A160-9E4D-BC52-99155CB49F71}"/>
                </a:ext>
              </a:extLst>
            </p:cNvPr>
            <p:cNvSpPr/>
            <p:nvPr/>
          </p:nvSpPr>
          <p:spPr>
            <a:xfrm>
              <a:off x="6646979" y="5062329"/>
              <a:ext cx="2591857" cy="1768783"/>
            </a:xfrm>
            <a:prstGeom prst="arc">
              <a:avLst>
                <a:gd name="adj1" fmla="val 10758694"/>
                <a:gd name="adj2" fmla="val 41689"/>
              </a:avLst>
            </a:prstGeom>
            <a:ln w="222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614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Gate Model and Quantum Circuit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68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09522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2000" b="1" dirty="0" err="1">
                    <a:latin typeface="+mj-lt"/>
                  </a:rPr>
                  <a:t>Let’s</a:t>
                </a:r>
                <a:r>
                  <a:rPr lang="fi-FI" sz="2000" b="1" dirty="0">
                    <a:latin typeface="+mj-lt"/>
                  </a:rPr>
                  <a:t> look at </a:t>
                </a:r>
                <a:r>
                  <a:rPr lang="fi-FI" sz="2000" b="1" dirty="0" err="1">
                    <a:latin typeface="+mj-lt"/>
                  </a:rPr>
                  <a:t>U</a:t>
                </a:r>
                <a:r>
                  <a:rPr lang="fi-FI" sz="2000" b="1" baseline="-25000" dirty="0" err="1">
                    <a:latin typeface="+mj-lt"/>
                  </a:rPr>
                  <a:t>f</a:t>
                </a:r>
                <a:r>
                  <a:rPr lang="fi-FI" sz="2000" b="1" baseline="-25000" dirty="0">
                    <a:latin typeface="+mj-lt"/>
                  </a:rPr>
                  <a:t>  </a:t>
                </a:r>
                <a:r>
                  <a:rPr lang="fi-FI" sz="2000" b="1" dirty="0" err="1">
                    <a:latin typeface="+mj-lt"/>
                  </a:rPr>
                  <a:t>or</a:t>
                </a:r>
                <a:r>
                  <a:rPr lang="fi-FI" sz="2000" b="1" dirty="0">
                    <a:latin typeface="+mj-lt"/>
                  </a:rPr>
                  <a:t> ”</a:t>
                </a:r>
                <a:r>
                  <a:rPr lang="fi-FI" sz="2000" b="1" dirty="0" err="1">
                    <a:latin typeface="+mj-lt"/>
                  </a:rPr>
                  <a:t>the</a:t>
                </a:r>
                <a:r>
                  <a:rPr lang="fi-FI" sz="2000" b="1" dirty="0">
                    <a:latin typeface="+mj-lt"/>
                  </a:rPr>
                  <a:t> Oracle” for 2 </a:t>
                </a:r>
                <a:r>
                  <a:rPr lang="fi-FI" sz="2000" b="1" dirty="0" err="1">
                    <a:latin typeface="+mj-lt"/>
                  </a:rPr>
                  <a:t>qubit</a:t>
                </a:r>
                <a:r>
                  <a:rPr lang="fi-FI" sz="2000" b="1" dirty="0">
                    <a:latin typeface="+mj-lt"/>
                  </a:rPr>
                  <a:t> case</a:t>
                </a:r>
              </a:p>
              <a:p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fi-FI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2400" dirty="0"/>
                  <a:t>=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i-FI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i-FI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fi-FI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fi-F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fi-FI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fi-F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fi-FI" sz="1400" dirty="0"/>
              </a:p>
              <a:p>
                <a:pPr lvl="1"/>
                <a:endParaRPr lang="fi-FI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oracle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knows</a:t>
                </a:r>
                <a:r>
                  <a:rPr lang="fi-FI" sz="2400" dirty="0"/>
                  <a:t> </a:t>
                </a: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correct</a:t>
                </a:r>
                <a:r>
                  <a:rPr lang="fi-FI" sz="2400" dirty="0"/>
                  <a:t> </a:t>
                </a:r>
                <a:r>
                  <a:rPr lang="fi-FI" sz="2400" dirty="0" err="1"/>
                  <a:t>answer</a:t>
                </a:r>
                <a:r>
                  <a:rPr lang="fi-FI" sz="2400" dirty="0"/>
                  <a:t> and </a:t>
                </a:r>
                <a:r>
                  <a:rPr lang="fi-FI" sz="2400" dirty="0" err="1"/>
                  <a:t>flips</a:t>
                </a:r>
                <a:r>
                  <a:rPr lang="fi-FI" sz="2400" dirty="0"/>
                  <a:t> </a:t>
                </a: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phase</a:t>
                </a:r>
                <a:r>
                  <a:rPr lang="fi-FI" sz="2400" dirty="0"/>
                  <a:t> for </a:t>
                </a:r>
                <a:r>
                  <a:rPr lang="fi-FI" sz="2400" dirty="0" err="1"/>
                  <a:t>that</a:t>
                </a:r>
                <a:r>
                  <a:rPr lang="fi-FI" sz="2400" dirty="0"/>
                  <a:t> </a:t>
                </a:r>
                <a:r>
                  <a:rPr lang="fi-FI" sz="2400" dirty="0" err="1"/>
                  <a:t>state</a:t>
                </a:r>
                <a:r>
                  <a:rPr lang="fi-FI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oracle</a:t>
                </a:r>
                <a:r>
                  <a:rPr lang="fi-FI" sz="2400" dirty="0"/>
                  <a:t> is a </a:t>
                </a:r>
                <a:r>
                  <a:rPr lang="fi-FI" sz="2400" dirty="0" err="1"/>
                  <a:t>black</a:t>
                </a:r>
                <a:r>
                  <a:rPr lang="fi-FI" sz="2400" dirty="0"/>
                  <a:t> box </a:t>
                </a:r>
                <a:r>
                  <a:rPr lang="fi-FI" sz="2400" dirty="0" err="1"/>
                  <a:t>fucntion</a:t>
                </a:r>
                <a:r>
                  <a:rPr lang="fi-FI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Example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for w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09522"/>
              </a:xfrm>
              <a:prstGeom prst="rect">
                <a:avLst/>
              </a:prstGeom>
              <a:blipFill>
                <a:blip r:embed="rId6"/>
                <a:stretch>
                  <a:fillRect l="-2434" t="-28232" r="-375" b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88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We start with a uniform superposition state.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Oracle only changes the phase, but probabilities are not changed.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010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/>
          </a:bodyPr>
          <a:lstStyle/>
          <a:p>
            <a:r>
              <a:rPr lang="en-US" dirty="0"/>
              <a:t>GROVER’S: The LOGIC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71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7305260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 err="1"/>
                  <a:t>Amplifies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amplitude</a:t>
                </a:r>
                <a:r>
                  <a:rPr lang="fi-FI" sz="1600" b="0" dirty="0"/>
                  <a:t> of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marked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item</a:t>
                </a:r>
                <a:r>
                  <a:rPr lang="fi-FI" sz="1600" b="0" dirty="0"/>
                  <a:t> and </a:t>
                </a:r>
                <a:r>
                  <a:rPr lang="fi-FI" sz="1600" b="0" dirty="0" err="1"/>
                  <a:t>shrinks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other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amplitudes</a:t>
                </a:r>
                <a:r>
                  <a:rPr lang="fi-FI" sz="16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 err="1"/>
                  <a:t>Measurement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collapses</a:t>
                </a:r>
                <a:r>
                  <a:rPr lang="fi-FI" sz="1600" b="0" dirty="0"/>
                  <a:t> to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correct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solution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with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high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probability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/>
                  <a:t>A </a:t>
                </a:r>
                <a:r>
                  <a:rPr lang="fi-FI" sz="1600" b="0" dirty="0" err="1"/>
                  <a:t>nice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geometrical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interpretation</a:t>
                </a:r>
                <a:r>
                  <a:rPr lang="fi-FI" sz="1600" b="0" dirty="0"/>
                  <a:t> in </a:t>
                </a:r>
                <a:r>
                  <a:rPr lang="fi-FI" sz="1600" b="0" dirty="0" err="1"/>
                  <a:t>terms</a:t>
                </a:r>
                <a:r>
                  <a:rPr lang="fi-FI" sz="1600" b="0" dirty="0"/>
                  <a:t> of </a:t>
                </a:r>
                <a:r>
                  <a:rPr lang="fi-FI" sz="1600" b="0" dirty="0" err="1"/>
                  <a:t>two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reflections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0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Initialize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uniform</a:t>
                </a:r>
                <a:r>
                  <a:rPr lang="fi-FI" sz="1600" b="0" dirty="0"/>
                  <a:t> superposition, 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6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1</a:t>
                </a:r>
                <a:r>
                  <a:rPr lang="fi-FI" sz="1600" b="0" dirty="0"/>
                  <a:t>  </a:t>
                </a:r>
                <a:r>
                  <a:rPr lang="fi-FI" sz="1600" b="0" dirty="0" err="1"/>
                  <a:t>Apply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oracle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600" b="0" dirty="0"/>
                  <a:t>: reflection </a:t>
                </a:r>
                <a:r>
                  <a:rPr lang="en-US" sz="1600" b="0" dirty="0"/>
                  <a:t>about origin (</a:t>
                </a:r>
                <a:r>
                  <a:rPr lang="fi-FI" sz="1600" b="0" dirty="0"/>
                  <a:t>|w⟩ =&gt; -|w⟩</a:t>
                </a:r>
                <a:r>
                  <a:rPr lang="en-US" sz="1600" b="0" dirty="0"/>
                  <a:t>).</a:t>
                </a: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2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Apply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rotation</a:t>
                </a:r>
                <a:r>
                  <a:rPr lang="fi-FI" sz="1600" b="0" dirty="0"/>
                  <a:t> Us : </a:t>
                </a:r>
                <a:r>
                  <a:rPr lang="fi-FI" sz="1600" b="0" dirty="0" err="1"/>
                  <a:t>reflection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about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average</a:t>
                </a:r>
                <a:r>
                  <a:rPr lang="fi-FI" sz="1600" b="0" dirty="0"/>
                  <a:t>.</a:t>
                </a:r>
                <a:endParaRPr lang="en-US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Goto</a:t>
                </a:r>
                <a:r>
                  <a:rPr lang="fi-FI" sz="1600" b="0" dirty="0"/>
                  <a:t> </a:t>
                </a:r>
                <a:r>
                  <a:rPr lang="fi-FI" sz="1600" dirty="0" err="1"/>
                  <a:t>step</a:t>
                </a:r>
                <a:r>
                  <a:rPr lang="fi-FI" sz="1600" dirty="0"/>
                  <a:t> 1</a:t>
                </a:r>
                <a:r>
                  <a:rPr lang="fi-FI" sz="1600" b="0" dirty="0"/>
                  <a:t> and </a:t>
                </a:r>
                <a:r>
                  <a:rPr lang="fi-FI" sz="1600" b="0" dirty="0" err="1"/>
                  <a:t>repeat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6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600" b="0" dirty="0"/>
                  <a:t> </a:t>
                </a:r>
                <a:r>
                  <a:rPr lang="fi-FI" sz="1600" b="0" dirty="0" err="1"/>
                  <a:t>times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The</a:t>
                </a:r>
                <a:r>
                  <a:rPr lang="fi-FI" sz="1600" dirty="0"/>
                  <a:t> </a:t>
                </a:r>
                <a:r>
                  <a:rPr lang="fi-FI" sz="1600" dirty="0" err="1"/>
                  <a:t>transformation</a:t>
                </a:r>
                <a:r>
                  <a:rPr lang="fi-FI" sz="1600" dirty="0"/>
                  <a:t> </a:t>
                </a:r>
                <a:r>
                  <a:rPr lang="fi-FI" sz="1600" dirty="0" err="1"/>
                  <a:t>UsUf</a:t>
                </a:r>
                <a:r>
                  <a:rPr lang="fi-FI" sz="1600" dirty="0"/>
                  <a:t> </a:t>
                </a:r>
                <a:r>
                  <a:rPr lang="fi-FI" sz="1600" dirty="0" err="1"/>
                  <a:t>boosts</a:t>
                </a:r>
                <a:r>
                  <a:rPr lang="fi-FI" sz="1600" dirty="0"/>
                  <a:t> </a:t>
                </a:r>
                <a:r>
                  <a:rPr lang="fi-FI" sz="1600" dirty="0" err="1"/>
                  <a:t>the</a:t>
                </a:r>
                <a:r>
                  <a:rPr lang="fi-FI" sz="1600" dirty="0"/>
                  <a:t> </a:t>
                </a:r>
                <a:r>
                  <a:rPr lang="fi-FI" sz="1600" dirty="0" err="1"/>
                  <a:t>amplitude</a:t>
                </a:r>
                <a:r>
                  <a:rPr lang="fi-FI" sz="1600" dirty="0"/>
                  <a:t> of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600" b="0" dirty="0"/>
                  <a:t> </a:t>
                </a:r>
                <a:r>
                  <a:rPr lang="fi-FI" sz="1600" b="0" dirty="0" err="1"/>
                  <a:t>iterations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increase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winner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probability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sz="1600" b="0" dirty="0"/>
                  <a:t> times.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7305260" cy="4689475"/>
              </a:xfrm>
              <a:blipFill>
                <a:blip r:embed="rId2"/>
                <a:stretch>
                  <a:fillRect l="-868" t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chemeClr val="tx1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30" y="4680135"/>
            <a:ext cx="4324969" cy="977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FB7C8-8F05-7447-8856-0B59428E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7" y="1677280"/>
            <a:ext cx="4184543" cy="74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B978D2-E4B0-1441-9534-A662EEF03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456" y="2575705"/>
            <a:ext cx="4184543" cy="13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69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Grover’s: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  <a:ln w="28575"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2857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568126" cy="979748"/>
          </a:xfrm>
          <a:prstGeom prst="rect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2857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568126" cy="979748"/>
          </a:xfrm>
          <a:prstGeom prst="rect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472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2" y="1828803"/>
            <a:ext cx="7132982" cy="445272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grover_2.ipynb</a:t>
            </a:r>
          </a:p>
          <a:p>
            <a:endParaRPr lang="fi-FI" dirty="0"/>
          </a:p>
          <a:p>
            <a:r>
              <a:rPr lang="fi-FI" b="0" dirty="0"/>
              <a:t>Complete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code</a:t>
            </a:r>
            <a:r>
              <a:rPr lang="fi-FI" b="0" dirty="0"/>
              <a:t> </a:t>
            </a:r>
            <a:r>
              <a:rPr lang="fi-FI" b="0" dirty="0" err="1"/>
              <a:t>by</a:t>
            </a:r>
            <a:r>
              <a:rPr lang="fi-FI" b="0" dirty="0"/>
              <a:t> </a:t>
            </a:r>
            <a:r>
              <a:rPr lang="fi-FI" b="0" dirty="0" err="1"/>
              <a:t>implementing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function</a:t>
            </a:r>
            <a:r>
              <a:rPr lang="fi-FI" b="0" dirty="0"/>
              <a:t>:</a:t>
            </a:r>
          </a:p>
          <a:p>
            <a:pPr lvl="1"/>
            <a:r>
              <a:rPr lang="fi-FI" b="1" dirty="0" err="1"/>
              <a:t>reflection_about_average</a:t>
            </a:r>
            <a:r>
              <a:rPr lang="fi-FI" b="1" dirty="0"/>
              <a:t>(</a:t>
            </a:r>
            <a:r>
              <a:rPr lang="fi-FI" b="1" dirty="0" err="1"/>
              <a:t>circuit</a:t>
            </a:r>
            <a:r>
              <a:rPr lang="fi-FI" b="1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3"/>
            <a:endParaRPr lang="fi-FI" dirty="0"/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Exercise #4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3F8599-676D-BF46-AC86-8A0A4C1D4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03" t="20411" r="13896" b="50521"/>
          <a:stretch/>
        </p:blipFill>
        <p:spPr>
          <a:xfrm>
            <a:off x="7231845" y="1046923"/>
            <a:ext cx="4579156" cy="1106557"/>
          </a:xfrm>
          <a:prstGeom prst="rect">
            <a:avLst/>
          </a:prstGeom>
        </p:spPr>
      </p:pic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578D738E-C979-BD47-A4A4-1CA187115DAA}"/>
              </a:ext>
            </a:extLst>
          </p:cNvPr>
          <p:cNvSpPr txBox="1">
            <a:spLocks/>
          </p:cNvSpPr>
          <p:nvPr/>
        </p:nvSpPr>
        <p:spPr>
          <a:xfrm>
            <a:off x="7961245" y="2819404"/>
            <a:ext cx="3544957" cy="2378761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Gates </a:t>
            </a:r>
            <a:r>
              <a:rPr lang="fi-FI" dirty="0" err="1"/>
              <a:t>needed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H : </a:t>
            </a:r>
            <a:r>
              <a:rPr lang="fi-FI" dirty="0" err="1"/>
              <a:t>Hadamard</a:t>
            </a:r>
            <a:endParaRPr lang="fi-FI" dirty="0"/>
          </a:p>
          <a:p>
            <a:pPr lvl="1"/>
            <a:r>
              <a:rPr lang="fi-FI" dirty="0"/>
              <a:t>X : Pauli X-</a:t>
            </a:r>
            <a:r>
              <a:rPr lang="fi-FI" dirty="0" err="1"/>
              <a:t>gate</a:t>
            </a:r>
            <a:endParaRPr lang="fi-FI" dirty="0"/>
          </a:p>
          <a:p>
            <a:pPr lvl="1"/>
            <a:r>
              <a:rPr lang="fi-FI" dirty="0"/>
              <a:t>CX: CNOT GATE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650B5-8976-B64B-A655-545224269B0B}"/>
              </a:ext>
            </a:extLst>
          </p:cNvPr>
          <p:cNvSpPr/>
          <p:nvPr/>
        </p:nvSpPr>
        <p:spPr>
          <a:xfrm>
            <a:off x="7071713" y="5673921"/>
            <a:ext cx="4739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to implement CNOT</a:t>
            </a:r>
          </a:p>
          <a:p>
            <a:pPr lvl="1"/>
            <a:r>
              <a:rPr lang="en-US" sz="2400" dirty="0" err="1">
                <a:highlight>
                  <a:srgbClr val="00FF7D"/>
                </a:highlight>
              </a:rPr>
              <a:t>circuit.cx</a:t>
            </a:r>
            <a:r>
              <a:rPr lang="en-US" sz="2400" dirty="0">
                <a:highlight>
                  <a:srgbClr val="00FF7D"/>
                </a:highlight>
              </a:rPr>
              <a:t>(q[0], q[1])</a:t>
            </a:r>
          </a:p>
        </p:txBody>
      </p:sp>
    </p:spTree>
    <p:extLst>
      <p:ext uri="{BB962C8B-B14F-4D97-AF65-F5344CB8AC3E}">
        <p14:creationId xmlns:p14="http://schemas.microsoft.com/office/powerpoint/2010/main" val="822888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D109B-7985-EC43-BAD6-162FF3C435B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6104" y="1828802"/>
            <a:ext cx="9409043" cy="46894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reflection_about_average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(circuit, q):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# Reflection about average for amplitude amplification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circuit.cx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(q[0], 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EE46EB-EEDB-054D-87A2-C107831E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9CC2C-6F0E-1941-848B-C4FCA6AFFEC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83B54-A94E-3148-9C2B-576AC481E2E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94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412CA0-BCB4-9742-A13F-004C658DAC6F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61712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did not check for each shelf separately.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did not ask if apple is in shelf number 1.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asked if the apple in shelfs: 1 + 2 + 3 + 4 with 25% probability each!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exact input is:</a:t>
                </a:r>
              </a:p>
              <a:p>
                <a:pPr algn="ctr">
                  <a:spcAft>
                    <a:spcPts val="2400"/>
                  </a:spcAft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output is:</a:t>
                </a:r>
              </a:p>
              <a:p>
                <a:pPr algn="ctr"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measurement almost always collapses to the correct state: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412CA0-BCB4-9742-A13F-004C658DA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61712" cy="4689475"/>
              </a:xfrm>
              <a:blipFill>
                <a:blip r:embed="rId2"/>
                <a:stretch>
                  <a:fillRect l="-1009" t="-2439" r="-113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2AB104-0340-ED44-943C-B9D18FA9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883348" cy="990601"/>
          </a:xfrm>
        </p:spPr>
        <p:txBody>
          <a:bodyPr/>
          <a:lstStyle/>
          <a:p>
            <a:r>
              <a:rPr lang="en-US" dirty="0"/>
              <a:t>Grover’s: </a:t>
            </a:r>
            <a:r>
              <a:rPr lang="en-US" dirty="0">
                <a:solidFill>
                  <a:schemeClr val="tx1"/>
                </a:solidFill>
              </a:rPr>
              <a:t>THE QUANTUM TRICK!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F67A0-21C6-0B4E-BA23-1B40B8BC071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A34FC-BF46-0045-9177-C96EC8A632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AF5B96-C2E2-F344-AB9F-16D7D974F96D}"/>
                  </a:ext>
                </a:extLst>
              </p:cNvPr>
              <p:cNvSpPr/>
              <p:nvPr/>
            </p:nvSpPr>
            <p:spPr>
              <a:xfrm>
                <a:off x="8667225" y="3849516"/>
                <a:ext cx="2597123" cy="1608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AF5B96-C2E2-F344-AB9F-16D7D974F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225" y="3849516"/>
                <a:ext cx="2597123" cy="1608710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09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CD1DBB-BE52-914F-ABFC-DBDB26C39E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F2CB2-B2A8-CA43-924C-CF79265741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F85EF-6818-9542-A9D0-195F4BB1B9C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371600"/>
            <a:ext cx="8319247" cy="514667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ighlight>
                  <a:srgbClr val="80FF9C"/>
                </a:highlight>
              </a:rPr>
              <a:t>The promise of outperforming every classical computer to an extraordinary degree for certain tasks.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ighlight>
                  <a:srgbClr val="80FF9C"/>
                </a:highlight>
              </a:rPr>
              <a:t>Change the world by solving problems that are intractable with today's technology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Very likely to disrupt every industry in near future.</a:t>
            </a:r>
          </a:p>
          <a:p>
            <a:endParaRPr lang="en-US" dirty="0"/>
          </a:p>
          <a:p>
            <a:r>
              <a:rPr lang="en-US" sz="2800" dirty="0"/>
              <a:t>Market Situation:</a:t>
            </a:r>
          </a:p>
          <a:p>
            <a:pPr lvl="1"/>
            <a:r>
              <a:rPr lang="en-US" dirty="0"/>
              <a:t>Public funds (2018): </a:t>
            </a:r>
            <a:r>
              <a:rPr lang="en-US" b="1" dirty="0">
                <a:highlight>
                  <a:srgbClr val="80FF9C"/>
                </a:highlight>
              </a:rPr>
              <a:t>US ($1.3B), EU (€1.1B), UK (</a:t>
            </a:r>
            <a:r>
              <a:rPr lang="fi-FI" b="1" dirty="0">
                <a:highlight>
                  <a:srgbClr val="80FF9C"/>
                </a:highlight>
              </a:rPr>
              <a:t>£240</a:t>
            </a:r>
            <a:r>
              <a:rPr lang="en-US" b="1" dirty="0">
                <a:highlight>
                  <a:srgbClr val="80FF9C"/>
                </a:highlight>
              </a:rPr>
              <a:t>M), China (&gt;$10B)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Private sector: </a:t>
            </a:r>
            <a:r>
              <a:rPr lang="en-US" b="1" dirty="0"/>
              <a:t>IBM, Google, Intel, Microsoft</a:t>
            </a:r>
            <a:r>
              <a:rPr lang="en-US" dirty="0"/>
              <a:t>, and many startups.</a:t>
            </a:r>
          </a:p>
          <a:p>
            <a:pPr lvl="1"/>
            <a:r>
              <a:rPr lang="en-US" dirty="0"/>
              <a:t>Big consultants, banks and industry:</a:t>
            </a:r>
            <a:r>
              <a:rPr lang="en-US" b="1" dirty="0">
                <a:latin typeface="+mj-lt"/>
              </a:rPr>
              <a:t> Deloitte, KPMG, JPMorgan Chase, DAIMLER, Barclays</a:t>
            </a:r>
            <a:r>
              <a:rPr lang="en-US" dirty="0">
                <a:latin typeface="+mj-lt"/>
              </a:rPr>
              <a:t>, </a:t>
            </a:r>
            <a:r>
              <a:rPr lang="en-US" sz="1800" b="1" dirty="0"/>
              <a:t>Accenture, </a:t>
            </a:r>
            <a:r>
              <a:rPr lang="en-US" dirty="0">
                <a:latin typeface="+mj-lt"/>
              </a:rPr>
              <a:t>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CCD17F-AFD2-374D-93C6-135170F3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is quantum!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FFC6A1-8D46-4C43-A353-EA2F0B4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2" y="295277"/>
            <a:ext cx="22225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42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Gate Model and Quantum Circuit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78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2587829"/>
            <a:ext cx="4325470" cy="3669041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There is no standard architecture or de facto technology yet.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computer are very limited:</a:t>
            </a:r>
          </a:p>
          <a:p>
            <a:pPr marL="573083" lvl="1" indent="-342900">
              <a:lnSpc>
                <a:spcPct val="150000"/>
              </a:lnSpc>
            </a:pPr>
            <a:r>
              <a:rPr lang="en-US" dirty="0"/>
              <a:t>They are very few and fragile.</a:t>
            </a:r>
          </a:p>
          <a:p>
            <a:pPr marL="573083" lvl="1" indent="-342900">
              <a:lnSpc>
                <a:spcPct val="150000"/>
              </a:lnSpc>
            </a:pPr>
            <a:r>
              <a:rPr lang="en-US" dirty="0"/>
              <a:t>The have limited capacity.</a:t>
            </a:r>
          </a:p>
          <a:p>
            <a:pPr marL="573083" lvl="1" indent="-342900">
              <a:lnSpc>
                <a:spcPct val="150000"/>
              </a:lnSpc>
            </a:pPr>
            <a:r>
              <a:rPr lang="en-US" dirty="0"/>
              <a:t>The coherence time is short.</a:t>
            </a:r>
          </a:p>
          <a:p>
            <a:pPr marL="573083" lvl="1" indent="-342900">
              <a:lnSpc>
                <a:spcPct val="150000"/>
              </a:lnSpc>
            </a:pPr>
            <a:r>
              <a:rPr lang="en-US" dirty="0"/>
              <a:t>The technology is not fault-tolerant.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The progress has just started and it is believed to grow very fast!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654118" cy="990601"/>
          </a:xfrm>
        </p:spPr>
        <p:txBody>
          <a:bodyPr/>
          <a:lstStyle/>
          <a:p>
            <a:r>
              <a:rPr lang="en-US" dirty="0"/>
              <a:t>Conclusions: hardware AND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82486-0AD9-3847-99D2-A8CD4009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269548"/>
            <a:ext cx="4546324" cy="1023676"/>
          </a:xfrm>
          <a:prstGeom prst="rect">
            <a:avLst/>
          </a:prstGeom>
        </p:spPr>
      </p:pic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A5064FD1-0E9A-A641-BE61-BFA85363D0C0}"/>
              </a:ext>
            </a:extLst>
          </p:cNvPr>
          <p:cNvSpPr txBox="1">
            <a:spLocks/>
          </p:cNvSpPr>
          <p:nvPr/>
        </p:nvSpPr>
        <p:spPr>
          <a:xfrm>
            <a:off x="5123329" y="2587829"/>
            <a:ext cx="6911789" cy="3669041"/>
          </a:xfrm>
          <a:prstGeom prst="rect">
            <a:avLst/>
          </a:prstGeom>
        </p:spPr>
        <p:txBody>
          <a:bodyPr vert="horz" lIns="0" tIns="91440" rIns="0" bIns="45720" rtlCol="0">
            <a:normAutofit fontScale="625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56" lvl="2" indent="0">
              <a:buFont typeface="Graphik" panose="020B0503030202060203" pitchFamily="34" charset="0"/>
              <a:buNone/>
            </a:pPr>
            <a:r>
              <a:rPr lang="en-US" sz="3600" b="1" dirty="0">
                <a:highlight>
                  <a:srgbClr val="80FF9C"/>
                </a:highlight>
                <a:latin typeface="+mj-lt"/>
              </a:rPr>
              <a:t>Plenty of things can/should  be done before the ultimate hardware is ready.</a:t>
            </a:r>
          </a:p>
          <a:p>
            <a:pPr marL="284156" lvl="2" indent="0">
              <a:buNone/>
            </a:pPr>
            <a:endParaRPr lang="en-US" sz="3200" b="1" dirty="0">
              <a:latin typeface="+mj-lt"/>
            </a:endParaRPr>
          </a:p>
          <a:p>
            <a:pPr marL="284156" lvl="2" indent="0">
              <a:buNone/>
            </a:pPr>
            <a:r>
              <a:rPr lang="en-US" sz="3200" b="1" dirty="0">
                <a:latin typeface="+mj-lt"/>
              </a:rPr>
              <a:t>Software development tools:</a:t>
            </a:r>
          </a:p>
          <a:p>
            <a:pPr lvl="3">
              <a:lnSpc>
                <a:spcPct val="170000"/>
              </a:lnSpc>
            </a:pPr>
            <a:r>
              <a:rPr lang="en-US" sz="1900" dirty="0"/>
              <a:t>IBM Q Experience</a:t>
            </a:r>
          </a:p>
          <a:p>
            <a:pPr lvl="3">
              <a:lnSpc>
                <a:spcPct val="170000"/>
              </a:lnSpc>
            </a:pPr>
            <a:r>
              <a:rPr lang="en-US" sz="1900" dirty="0" err="1"/>
              <a:t>Qiskit</a:t>
            </a:r>
            <a:r>
              <a:rPr lang="en-US" sz="1900" dirty="0"/>
              <a:t> SDK </a:t>
            </a:r>
          </a:p>
          <a:p>
            <a:pPr lvl="3">
              <a:lnSpc>
                <a:spcPct val="170000"/>
              </a:lnSpc>
            </a:pPr>
            <a:r>
              <a:rPr lang="en-US" sz="1900" dirty="0" err="1"/>
              <a:t>Qiskit</a:t>
            </a:r>
            <a:r>
              <a:rPr lang="en-US" sz="1900" dirty="0"/>
              <a:t> Aqua and other repositories: Aqua Chemistry, Aqua Optimization, Aqua Artificial Intelligence</a:t>
            </a:r>
          </a:p>
          <a:p>
            <a:pPr lvl="3">
              <a:lnSpc>
                <a:spcPct val="170000"/>
              </a:lnSpc>
            </a:pPr>
            <a:r>
              <a:rPr lang="en-US" sz="1900" dirty="0"/>
              <a:t>D-Wave: Internet API and programming libraries (C/C++, Python, and MATLAB)</a:t>
            </a:r>
          </a:p>
          <a:p>
            <a:pPr lvl="3">
              <a:lnSpc>
                <a:spcPct val="170000"/>
              </a:lnSpc>
            </a:pPr>
            <a:r>
              <a:rPr lang="en-US" sz="1900" dirty="0"/>
              <a:t>Microsoft: Quantum SDK, Q#  (a new piece for Visual Studio) Azure simulator</a:t>
            </a:r>
          </a:p>
          <a:p>
            <a:pPr lvl="3">
              <a:lnSpc>
                <a:spcPct val="170000"/>
              </a:lnSpc>
            </a:pPr>
            <a:r>
              <a:rPr lang="en-US" sz="1900" dirty="0"/>
              <a:t>Google: </a:t>
            </a:r>
            <a:r>
              <a:rPr lang="en-US" sz="1900" dirty="0" err="1"/>
              <a:t>Cirq</a:t>
            </a:r>
            <a:r>
              <a:rPr lang="en-US" sz="1900" dirty="0"/>
              <a:t> (A python framework similar to </a:t>
            </a:r>
            <a:r>
              <a:rPr lang="en-US" sz="1900" dirty="0" err="1"/>
              <a:t>Qiskit</a:t>
            </a:r>
            <a:r>
              <a:rPr lang="en-US" sz="1900" dirty="0"/>
              <a:t>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0E1FB1-EF0A-3A47-B737-1323F412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229" y="1160772"/>
            <a:ext cx="1869515" cy="1068294"/>
          </a:xfrm>
          <a:prstGeom prst="rect">
            <a:avLst/>
          </a:prstGeom>
        </p:spPr>
      </p:pic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EC77201-0E7E-C441-86B5-2B9DB599D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5" t="35577" r="30764" b="30541"/>
          <a:stretch/>
        </p:blipFill>
        <p:spPr>
          <a:xfrm>
            <a:off x="5569321" y="1834586"/>
            <a:ext cx="1896037" cy="537883"/>
          </a:xfrm>
          <a:prstGeom prst="rect">
            <a:avLst/>
          </a:prstGeom>
        </p:spPr>
      </p:pic>
      <p:pic>
        <p:nvPicPr>
          <p:cNvPr id="13" name="Picture 1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44146C5-5F8D-6D4E-8456-0A0EA1D576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3" t="32880" r="8871" b="40118"/>
          <a:stretch/>
        </p:blipFill>
        <p:spPr>
          <a:xfrm>
            <a:off x="5597616" y="1160772"/>
            <a:ext cx="1780337" cy="583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B43001-CB33-CB49-91C9-C5B8121FD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135" y="985225"/>
            <a:ext cx="830548" cy="7322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DEC962-A883-5F4B-9FF8-FA80C920A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631" y="1834586"/>
            <a:ext cx="2144806" cy="4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47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DB79C6-1A5E-7E4B-B4DC-F12B71F7C4E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6288647" cy="46894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Quantum Computing Roadmap (next generation of computing) </a:t>
            </a:r>
          </a:p>
          <a:p>
            <a:pPr lvl="1"/>
            <a:r>
              <a:rPr lang="en-US" dirty="0"/>
              <a:t>End-users, Application Developer, Service Provides, Technology Developers</a:t>
            </a:r>
          </a:p>
          <a:p>
            <a:pPr lvl="1"/>
            <a:endParaRPr lang="en-US" dirty="0"/>
          </a:p>
          <a:p>
            <a:r>
              <a:rPr lang="en-US" dirty="0"/>
              <a:t>Quantum research teams in more than 20 countries</a:t>
            </a:r>
          </a:p>
          <a:p>
            <a:endParaRPr lang="en-US" dirty="0"/>
          </a:p>
          <a:p>
            <a:r>
              <a:rPr lang="en-US" dirty="0"/>
              <a:t>Partnership with 1QBit and development on D-Wave machines</a:t>
            </a:r>
          </a:p>
          <a:p>
            <a:endParaRPr lang="en-US" dirty="0"/>
          </a:p>
          <a:p>
            <a:r>
              <a:rPr lang="en-US" dirty="0"/>
              <a:t>Accenture-IBM Quantum Hub Project</a:t>
            </a:r>
          </a:p>
          <a:p>
            <a:pPr lvl="1"/>
            <a:r>
              <a:rPr lang="en-US" dirty="0"/>
              <a:t>A global collaboration project among Accenture teams and IBM</a:t>
            </a:r>
          </a:p>
          <a:p>
            <a:pPr lvl="1"/>
            <a:r>
              <a:rPr lang="en-US" dirty="0">
                <a:highlight>
                  <a:srgbClr val="80FF9C"/>
                </a:highlight>
              </a:rPr>
              <a:t>Develop business-driven prototypes on IBM quantum computers</a:t>
            </a:r>
          </a:p>
          <a:p>
            <a:pPr lvl="1"/>
            <a:r>
              <a:rPr lang="en-US" dirty="0"/>
              <a:t>Access to latest IBM quantum computers and resources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F804A-E35F-BC47-8DE0-AD45DC53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Computing </a:t>
            </a:r>
            <a:br>
              <a:rPr lang="en-US" dirty="0"/>
            </a:br>
            <a:r>
              <a:rPr lang="en-US" dirty="0"/>
              <a:t>at Accenture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A6D6B-D07F-0A4F-A976-EF7B94B95F6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9B41F-FA89-504A-A824-CCF43BEF11F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E9567D-E9A1-974B-94D1-711D296590CE}"/>
              </a:ext>
            </a:extLst>
          </p:cNvPr>
          <p:cNvGrpSpPr/>
          <p:nvPr/>
        </p:nvGrpSpPr>
        <p:grpSpPr>
          <a:xfrm>
            <a:off x="6349286" y="0"/>
            <a:ext cx="7790295" cy="6918203"/>
            <a:chOff x="6349286" y="0"/>
            <a:chExt cx="7790295" cy="6918203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44C2C62D-358A-5448-BFE8-4451F286689F}"/>
                </a:ext>
              </a:extLst>
            </p:cNvPr>
            <p:cNvSpPr/>
            <p:nvPr/>
          </p:nvSpPr>
          <p:spPr>
            <a:xfrm>
              <a:off x="7164842" y="0"/>
              <a:ext cx="6974739" cy="6859588"/>
            </a:xfrm>
            <a:prstGeom prst="parallelogram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B21619-7613-BD48-89F3-EEA9C46B7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04" b="4794"/>
            <a:stretch/>
          </p:blipFill>
          <p:spPr>
            <a:xfrm rot="17704930">
              <a:off x="6751375" y="1277948"/>
              <a:ext cx="6784604" cy="4495905"/>
            </a:xfrm>
            <a:prstGeom prst="rect">
              <a:avLst/>
            </a:prstGeom>
          </p:spPr>
        </p:pic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02DC294-777C-5F4B-8D45-A40C255D0B54}"/>
                </a:ext>
              </a:extLst>
            </p:cNvPr>
            <p:cNvSpPr/>
            <p:nvPr/>
          </p:nvSpPr>
          <p:spPr>
            <a:xfrm>
              <a:off x="6349286" y="0"/>
              <a:ext cx="2485621" cy="6859588"/>
            </a:xfrm>
            <a:prstGeom prst="parallelogram">
              <a:avLst>
                <a:gd name="adj" fmla="val 5983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364903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23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445C88-A802-4F5A-8AAE-920F21D7A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5100" y="1351722"/>
            <a:ext cx="7239000" cy="3454865"/>
          </a:xfrm>
        </p:spPr>
        <p:txBody>
          <a:bodyPr/>
          <a:lstStyle/>
          <a:p>
            <a:r>
              <a:rPr lang="en-GB" dirty="0"/>
              <a:t>Thank You!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00FF7D"/>
                </a:solidFill>
              </a:rPr>
              <a:t>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2DC1BE-C23E-446B-AD7F-61DE2B058F5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8275"/>
            <a:ext cx="5715000" cy="2063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F4E2CB-6E0F-474B-867A-75D93B0E8811}"/>
              </a:ext>
            </a:extLst>
          </p:cNvPr>
          <p:cNvSpPr/>
          <p:nvPr/>
        </p:nvSpPr>
        <p:spPr>
          <a:xfrm>
            <a:off x="3390900" y="45829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GB" dirty="0"/>
            </a:b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Hassan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Naseri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fi-FI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Tim </a:t>
            </a:r>
            <a:r>
              <a:rPr lang="fi-FI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Leonhardt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795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EC1825-CE68-E844-B83D-09C49D6AAE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28F43-2203-9744-8D53-BC682555D0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710C76-F736-3942-B2A5-FC6EABF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F4612B5-9B3E-5742-9623-BC4080C41FE5}"/>
              </a:ext>
            </a:extLst>
          </p:cNvPr>
          <p:cNvSpPr txBox="1">
            <a:spLocks/>
          </p:cNvSpPr>
          <p:nvPr/>
        </p:nvSpPr>
        <p:spPr>
          <a:xfrm>
            <a:off x="419731" y="1398157"/>
            <a:ext cx="5632154" cy="203084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Adiabatic Quantum Computer</a:t>
            </a:r>
          </a:p>
          <a:p>
            <a:pPr marL="800088" lvl="2" indent="-285750">
              <a:buFont typeface="Arial" panose="020B0604020202020204" pitchFamily="34" charset="0"/>
              <a:buChar char="•"/>
            </a:pPr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quantum annealing</a:t>
            </a:r>
            <a:endParaRPr lang="en-US" dirty="0"/>
          </a:p>
          <a:p>
            <a:pPr marL="800088" lvl="2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80FF9C"/>
                </a:highlight>
              </a:rPr>
              <a:t>Approximate answers </a:t>
            </a:r>
            <a:r>
              <a:rPr lang="en-US" dirty="0"/>
              <a:t>to optimization problems. </a:t>
            </a:r>
          </a:p>
          <a:p>
            <a:pPr marL="800088" lvl="2" indent="-285750">
              <a:buFont typeface="Arial" panose="020B0604020202020204" pitchFamily="34" charset="0"/>
              <a:buChar char="•"/>
            </a:pPr>
            <a:r>
              <a:rPr lang="en-US" dirty="0"/>
              <a:t>Cannot run standard quantum algorithms.</a:t>
            </a:r>
          </a:p>
          <a:p>
            <a:pPr marL="800088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ＭＳ Ｐゴシック"/>
                <a:cs typeface="Arial"/>
              </a:rPr>
              <a:t>Much</a:t>
            </a:r>
            <a:r>
              <a:rPr lang="en-US" dirty="0"/>
              <a:t> larger machines available.</a:t>
            </a:r>
          </a:p>
          <a:p>
            <a:pPr marL="857238" lvl="2" indent="-34290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B105CEC-F3D8-CE4A-B7AA-540DC00BBE59}"/>
              </a:ext>
            </a:extLst>
          </p:cNvPr>
          <p:cNvSpPr txBox="1">
            <a:spLocks/>
          </p:cNvSpPr>
          <p:nvPr/>
        </p:nvSpPr>
        <p:spPr>
          <a:xfrm>
            <a:off x="5874048" y="1385075"/>
            <a:ext cx="5632154" cy="2294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Universal Quantum Computer</a:t>
            </a:r>
          </a:p>
          <a:p>
            <a:pPr marL="1028688" lvl="2" indent="-514350">
              <a:buFont typeface="Arial" panose="020B0604020202020204" pitchFamily="34" charset="0"/>
              <a:buChar char="•"/>
            </a:pPr>
            <a:r>
              <a:rPr lang="en-US" dirty="0"/>
              <a:t>Can solve </a:t>
            </a:r>
            <a:r>
              <a:rPr lang="en-US" b="1" dirty="0"/>
              <a:t>any classical or quantum algorithm </a:t>
            </a:r>
            <a:r>
              <a:rPr lang="en-US" dirty="0"/>
              <a:t>(E.g. IBM, Google).</a:t>
            </a:r>
          </a:p>
          <a:p>
            <a:pPr marL="1028688" lvl="2" indent="-5143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Quantum </a:t>
            </a:r>
            <a:r>
              <a:rPr lang="en-US" b="1" dirty="0">
                <a:highlight>
                  <a:srgbClr val="80FF9C"/>
                </a:highlight>
              </a:rPr>
              <a:t>Gate Model </a:t>
            </a:r>
            <a:r>
              <a:rPr lang="en-US" dirty="0"/>
              <a:t>/ Quantum Circuit.</a:t>
            </a:r>
          </a:p>
          <a:p>
            <a:pPr marL="1028688" lvl="2" indent="-514350">
              <a:buFont typeface="Arial" panose="020B0604020202020204" pitchFamily="34" charset="0"/>
              <a:buChar char="•"/>
            </a:pPr>
            <a:r>
              <a:rPr lang="en-US" dirty="0"/>
              <a:t>Provides quantum </a:t>
            </a:r>
            <a:r>
              <a:rPr lang="en-US" b="1" dirty="0"/>
              <a:t>speedup for certain algorithms </a:t>
            </a:r>
            <a:r>
              <a:rPr lang="en-US" dirty="0"/>
              <a:t>developed.</a:t>
            </a:r>
          </a:p>
          <a:p>
            <a:pPr marL="1028688" lvl="2" indent="-514350">
              <a:buFont typeface="Arial" panose="020B0604020202020204" pitchFamily="34" charset="0"/>
              <a:buChar char="•"/>
            </a:pPr>
            <a:r>
              <a:rPr lang="en-US" dirty="0"/>
              <a:t>Still very limited hardware. </a:t>
            </a:r>
          </a:p>
          <a:p>
            <a:pPr marL="857238" lvl="2" indent="-342900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724B5DE-351E-094B-B8B9-1B09B5F0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687" y="3831385"/>
            <a:ext cx="1678361" cy="11133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B62F4F-110D-1743-80D3-70EE2A59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423" y="5597882"/>
            <a:ext cx="1836111" cy="56078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9C9A98-7B52-C94F-8E4A-F22010DE6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00" y="4169876"/>
            <a:ext cx="2048598" cy="10808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CD59510-C35D-4247-96EA-533CF804B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100" y="5729472"/>
            <a:ext cx="2182729" cy="7382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EE61F5-2F42-B644-9F55-35E0554B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37" y="4473241"/>
            <a:ext cx="3219620" cy="86285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71E64F-E5D2-D14E-B8D8-BE2EF79EB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045" y="5119218"/>
            <a:ext cx="2629861" cy="7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64C1CB-51B4-B742-BAF1-B35EF518DD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CF878-12F7-4849-AF28-31F948A7C6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8ECD0-11F8-3A4A-BC2E-99B3B272715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84935"/>
            <a:ext cx="8051800" cy="51333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Computationally complex problems require more space and time.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The difference in complexity can make a problem intractable.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n-US" sz="1800" dirty="0">
              <a:highlight>
                <a:srgbClr val="F0C9FF"/>
              </a:highlight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80FF9C"/>
                </a:highlight>
              </a:rPr>
              <a:t>There are many intractable problems </a:t>
            </a:r>
            <a:r>
              <a:rPr lang="en-US" sz="1800" dirty="0"/>
              <a:t>(usually approximated!)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dirty="0"/>
              <a:t>A UPS truck has to deliver </a:t>
            </a:r>
            <a:r>
              <a:rPr lang="en-US" sz="1400" b="1" dirty="0"/>
              <a:t>400 packets in Helsinki</a:t>
            </a:r>
            <a:r>
              <a:rPr lang="en-US" sz="1400" dirty="0"/>
              <a:t>. The TSP has complexity O(2</a:t>
            </a:r>
            <a:r>
              <a:rPr lang="en-US" sz="1400" baseline="30000" dirty="0"/>
              <a:t>400</a:t>
            </a:r>
            <a:r>
              <a:rPr lang="en-US" sz="1400" dirty="0"/>
              <a:t>)</a:t>
            </a:r>
          </a:p>
          <a:p>
            <a:pPr marL="284156" lvl="2" indent="0">
              <a:lnSpc>
                <a:spcPct val="100000"/>
              </a:lnSpc>
              <a:spcAft>
                <a:spcPts val="800"/>
              </a:spcAft>
              <a:buNone/>
            </a:pPr>
            <a:endParaRPr lang="en-US" sz="1400" dirty="0"/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80FF9C"/>
                </a:highlight>
              </a:rPr>
              <a:t>A quantum computer is not generally faster or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n-US" sz="1800" dirty="0"/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Quantum speedup: </a:t>
            </a:r>
          </a:p>
          <a:p>
            <a:pPr lvl="2">
              <a:spcAft>
                <a:spcPts val="800"/>
              </a:spcAft>
            </a:pPr>
            <a:r>
              <a:rPr lang="en-US" sz="1400" dirty="0"/>
              <a:t>There are  problems which are classically hard and quantumly easy!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b="1" dirty="0">
                <a:highlight>
                  <a:srgbClr val="80FF9C"/>
                </a:highlight>
              </a:rPr>
              <a:t>Quantum speedup requires the existence of  a corresponding quantum algorithm.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71B59C-FBE1-1A44-B6AB-CB105A18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9961880" cy="614681"/>
          </a:xfrm>
        </p:spPr>
        <p:txBody>
          <a:bodyPr/>
          <a:lstStyle/>
          <a:p>
            <a:r>
              <a:rPr lang="en-US" dirty="0"/>
              <a:t>IT IS ALL ABOUT COMPLEXITY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9BD8C39-717D-A643-8251-33150EA1E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0120" y="380911"/>
            <a:ext cx="1757749" cy="17577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71347F6-2B69-2442-9542-0B43386CACDA}"/>
              </a:ext>
            </a:extLst>
          </p:cNvPr>
          <p:cNvGrpSpPr/>
          <p:nvPr/>
        </p:nvGrpSpPr>
        <p:grpSpPr>
          <a:xfrm>
            <a:off x="8849814" y="2291118"/>
            <a:ext cx="3118363" cy="4177338"/>
            <a:chOff x="8534400" y="1905139"/>
            <a:chExt cx="2915921" cy="473428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3A4A34-5068-2545-B27E-A1A0A35FC966}"/>
                </a:ext>
              </a:extLst>
            </p:cNvPr>
            <p:cNvSpPr/>
            <p:nvPr/>
          </p:nvSpPr>
          <p:spPr>
            <a:xfrm>
              <a:off x="8534400" y="5697852"/>
              <a:ext cx="2915920" cy="941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 cap="sq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/>
                <a:t>An optimal traveling salesperson tour through Germany’s 15 largest cities. It is the shortest among 43,589,145,600 possible tours visiting each city once.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82B810-A683-AC43-AA78-8CB486D2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4401" y="1905139"/>
              <a:ext cx="2915920" cy="3792714"/>
            </a:xfrm>
            <a:prstGeom prst="rect">
              <a:avLst/>
            </a:prstGeom>
            <a:grpFill/>
            <a:ln w="38100">
              <a:solidFill>
                <a:schemeClr val="accent5">
                  <a:lumMod val="20000"/>
                  <a:lumOff val="8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730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Information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9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wire&#13;&#10;&#13;&#10;Description automatically generated">
            <a:extLst>
              <a:ext uri="{FF2B5EF4-FFF2-40B4-BE49-F238E27FC236}">
                <a16:creationId xmlns:a16="http://schemas.microsoft.com/office/drawing/2014/main" id="{7B82B5BE-620C-AC4D-A246-3341E3A07D03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 rotWithShape="1">
          <a:blip r:embed="rId2"/>
          <a:srcRect r="7985" b="34165"/>
          <a:stretch/>
        </p:blipFill>
        <p:spPr>
          <a:xfrm>
            <a:off x="6424614" y="2890103"/>
            <a:ext cx="5460205" cy="2924909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972F5-302F-AB40-93FA-55A988B483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0947B-6A42-6D45-951C-7664E36995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46BCD-093D-9047-9140-4F90C345B9C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6748463" cy="46894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Quantum computing is </a:t>
            </a:r>
            <a:r>
              <a:rPr lang="en-US" dirty="0">
                <a:highlight>
                  <a:srgbClr val="80FF9C"/>
                </a:highlight>
              </a:rPr>
              <a:t>not electronic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is not based on our current technology of electronics, semiconductor, …</a:t>
            </a:r>
          </a:p>
          <a:p>
            <a:pPr lvl="1"/>
            <a:r>
              <a:rPr lang="en-US" dirty="0"/>
              <a:t>There are few technologies under development.</a:t>
            </a:r>
          </a:p>
          <a:p>
            <a:pPr lvl="1"/>
            <a:r>
              <a:rPr lang="en-US" dirty="0"/>
              <a:t>The winning technology is not clear yet, but it should be one.</a:t>
            </a:r>
          </a:p>
          <a:p>
            <a:pPr lvl="1"/>
            <a:endParaRPr lang="en-US" dirty="0"/>
          </a:p>
          <a:p>
            <a:r>
              <a:rPr lang="en-US" dirty="0"/>
              <a:t>Quantum computing is </a:t>
            </a:r>
            <a:r>
              <a:rPr lang="en-US" dirty="0">
                <a:highlight>
                  <a:srgbClr val="80FF9C"/>
                </a:highlight>
              </a:rPr>
              <a:t>not digital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can be considered a type of analogue computation, i.e., not discretized.</a:t>
            </a:r>
          </a:p>
          <a:p>
            <a:pPr lvl="1"/>
            <a:endParaRPr lang="en-US" dirty="0"/>
          </a:p>
          <a:p>
            <a:r>
              <a:rPr lang="en-US" dirty="0"/>
              <a:t>It is probabilistic.</a:t>
            </a:r>
          </a:p>
          <a:p>
            <a:r>
              <a:rPr lang="en-US" dirty="0"/>
              <a:t>It is quite noisy nowadays.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24B8CE-4792-2846-B105-D846C8FB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>
            <a:normAutofit fontScale="90000"/>
          </a:bodyPr>
          <a:lstStyle/>
          <a:p>
            <a:r>
              <a:rPr lang="en-US"/>
              <a:t>The future of computing is </a:t>
            </a:r>
            <a:r>
              <a:rPr lang="en-US">
                <a:solidFill>
                  <a:srgbClr val="00FF7D"/>
                </a:solidFill>
              </a:rPr>
              <a:t>not digital</a:t>
            </a:r>
            <a:r>
              <a:rPr lang="en-US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2102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44415</TotalTime>
  <Words>4203</Words>
  <Application>Microsoft Macintosh PowerPoint</Application>
  <PresentationFormat>Widescreen</PresentationFormat>
  <Paragraphs>734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Courier New</vt:lpstr>
      <vt:lpstr>Graphik</vt:lpstr>
      <vt:lpstr>Graphik Black</vt:lpstr>
      <vt:lpstr>Times</vt:lpstr>
      <vt:lpstr>Wingdings</vt:lpstr>
      <vt:lpstr>Titles</vt:lpstr>
      <vt:lpstr>Content Layouts</vt:lpstr>
      <vt:lpstr>Specialty Slides</vt:lpstr>
      <vt:lpstr>Quantum Computing</vt:lpstr>
      <vt:lpstr>CONTECTS</vt:lpstr>
      <vt:lpstr>What is Quantum Computing?</vt:lpstr>
      <vt:lpstr>QUANTUM COMPUTING Timeline</vt:lpstr>
      <vt:lpstr>Future is quantum!</vt:lpstr>
      <vt:lpstr>TWO MAIN TECHNOLOGIES</vt:lpstr>
      <vt:lpstr>IT IS ALL ABOUT COMPLEXITY</vt:lpstr>
      <vt:lpstr>CONTECTS</vt:lpstr>
      <vt:lpstr>The future of computing is not digital!</vt:lpstr>
      <vt:lpstr>Do NOT WORRY about Quantum Physics</vt:lpstr>
      <vt:lpstr>SOME TECHNICAL DETAILS! What is a QUBIT?</vt:lpstr>
      <vt:lpstr>MATHEMATICAL REPRESENTATION</vt:lpstr>
      <vt:lpstr>Measurement</vt:lpstr>
      <vt:lpstr>Classical Computing: Modern Digital Computers</vt:lpstr>
      <vt:lpstr>Quantum Gate Model UNIVERSAL QUANTUM COMPUTER</vt:lpstr>
      <vt:lpstr>IDENTITY and Hadamard GAteS</vt:lpstr>
      <vt:lpstr>CONTECTS</vt:lpstr>
      <vt:lpstr>Different programming options for IBM Q system</vt:lpstr>
      <vt:lpstr>Create an IBM Q account  and Get your token</vt:lpstr>
      <vt:lpstr>Quantum Programming – QISKIT </vt:lpstr>
      <vt:lpstr>QISKIT SETUP  JUPYTER NOTEBOOK</vt:lpstr>
      <vt:lpstr>QISKIT CODE EXAMPLE – HELLO WORLD</vt:lpstr>
      <vt:lpstr>CONTECTS</vt:lpstr>
      <vt:lpstr>Quantum Computing  Algorithms</vt:lpstr>
      <vt:lpstr>Quantum Algorithms – for universal Computers</vt:lpstr>
      <vt:lpstr>Application Area :  Cryptography</vt:lpstr>
      <vt:lpstr>Application Area :  Optimization and MACHINE LEARNING</vt:lpstr>
      <vt:lpstr>Example - Portfolio Optimization</vt:lpstr>
      <vt:lpstr>Application Areas – Quantum key distribution</vt:lpstr>
      <vt:lpstr>CONTECTS</vt:lpstr>
      <vt:lpstr>OnE Qbit Gates Cont.  Pauli gates and S-Gate</vt:lpstr>
      <vt:lpstr>TWO-Qubit gates</vt:lpstr>
      <vt:lpstr>VECTOR SPACE AND ENTAGLEMENT</vt:lpstr>
      <vt:lpstr>Quantum Circuit</vt:lpstr>
      <vt:lpstr>CONTECTS</vt:lpstr>
      <vt:lpstr>PROBLEM SETUP  UNSTRUCTURED DATABASE SEARCH</vt:lpstr>
      <vt:lpstr>A Classical Example UNSTRUCTURED DATABASE SEARCH  </vt:lpstr>
      <vt:lpstr> Classical STRUCTURED DATABASE SEARCH  Exercise #1</vt:lpstr>
      <vt:lpstr>Grover’s Algorithm</vt:lpstr>
      <vt:lpstr>Grover’s Algorithm Overall Process</vt:lpstr>
      <vt:lpstr>Grover’s algorithm Exercise #3</vt:lpstr>
      <vt:lpstr>CONTECTS</vt:lpstr>
      <vt:lpstr>QISKIT Example: The Oracle How to encode a list of items in a quantum computer?</vt:lpstr>
      <vt:lpstr>GROVER’S: The LOGIC</vt:lpstr>
      <vt:lpstr>GROVER’s: Amplitude Amplification reflection about the AVERAGE</vt:lpstr>
      <vt:lpstr>Grover’s: Implementation</vt:lpstr>
      <vt:lpstr>Grover’s algorithm Exercise #4</vt:lpstr>
      <vt:lpstr>Solution</vt:lpstr>
      <vt:lpstr>Grover’s: THE QUANTUM TRICK!</vt:lpstr>
      <vt:lpstr>CONTECTS</vt:lpstr>
      <vt:lpstr>Conclusions: hardware AND SOFTWARE</vt:lpstr>
      <vt:lpstr>Quantum Computing  at Accenture</vt:lpstr>
      <vt:lpstr>SOME Resources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466</cp:revision>
  <cp:lastPrinted>2018-09-17T13:51:53Z</cp:lastPrinted>
  <dcterms:created xsi:type="dcterms:W3CDTF">1601-01-01T00:00:00Z</dcterms:created>
  <dcterms:modified xsi:type="dcterms:W3CDTF">2019-01-29T10:42:05Z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